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3"/>
  </p:sldMasterIdLst>
  <p:notesMasterIdLst>
    <p:notesMasterId r:id="rId19"/>
  </p:notesMasterIdLst>
  <p:sldIdLst>
    <p:sldId id="611" r:id="rId4"/>
    <p:sldId id="265" r:id="rId5"/>
    <p:sldId id="473" r:id="rId6"/>
    <p:sldId id="612" r:id="rId7"/>
    <p:sldId id="603" r:id="rId8"/>
    <p:sldId id="613" r:id="rId9"/>
    <p:sldId id="614" r:id="rId10"/>
    <p:sldId id="609" r:id="rId11"/>
    <p:sldId id="579" r:id="rId12"/>
    <p:sldId id="610" r:id="rId13"/>
    <p:sldId id="601" r:id="rId14"/>
    <p:sldId id="602" r:id="rId15"/>
    <p:sldId id="607" r:id="rId16"/>
    <p:sldId id="593" r:id="rId17"/>
    <p:sldId id="505" r:id="rId18"/>
  </p:sldIdLst>
  <p:sldSz cx="9144000" cy="5143500" type="screen16x9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NHCRuser" initials="U" lastIdx="2" clrIdx="0"/>
  <p:cmAuthor id="1" name="Michael Gloeckle" initials="MG" lastIdx="1" clrIdx="1">
    <p:extLst/>
  </p:cmAuthor>
  <p:cmAuthor id="2" name="Michael Gloeckle" initials="MG [2]" lastIdx="1" clrIdx="2">
    <p:extLst/>
  </p:cmAuthor>
  <p:cmAuthor id="3" name="WEIRA Cornelius - ET" initials="WC-E" lastIdx="2" clrIdx="3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1" autoAdjust="0"/>
    <p:restoredTop sz="92358" autoAdjust="0"/>
  </p:normalViewPr>
  <p:slideViewPr>
    <p:cSldViewPr snapToGrid="0" snapToObjects="1">
      <p:cViewPr varScale="1">
        <p:scale>
          <a:sx n="90" d="100"/>
          <a:sy n="90" d="100"/>
        </p:scale>
        <p:origin x="-768" y="-102"/>
      </p:cViewPr>
      <p:guideLst>
        <p:guide orient="horz" pos="2160"/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346762569670177"/>
          <c:y val="7.7955208869919301E-2"/>
          <c:w val="0.62299239017762709"/>
          <c:h val="0.540248857781666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Factsheet!$B$1</c:f>
              <c:strCache>
                <c:ptCount val="1"/>
                <c:pt idx="0">
                  <c:v>Jan. / April</c:v>
                </c:pt>
              </c:strCache>
            </c:strRef>
          </c:tx>
          <c:spPr>
            <a:solidFill>
              <a:srgbClr val="7F1416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Factsheet!$A$2:$A$3</c:f>
              <c:strCache>
                <c:ptCount val="2"/>
                <c:pt idx="0">
                  <c:v>NFI (387,724)</c:v>
                </c:pt>
                <c:pt idx="1">
                  <c:v>Shelter (387,724)</c:v>
                </c:pt>
              </c:strCache>
            </c:strRef>
          </c:cat>
          <c:val>
            <c:numRef>
              <c:f>Factsheet!$B$2:$B$3</c:f>
              <c:numCache>
                <c:formatCode>#,##0</c:formatCode>
                <c:ptCount val="2"/>
                <c:pt idx="0">
                  <c:v>155163</c:v>
                </c:pt>
                <c:pt idx="1">
                  <c:v>74796</c:v>
                </c:pt>
              </c:numCache>
            </c:numRef>
          </c:val>
        </c:ser>
        <c:ser>
          <c:idx val="1"/>
          <c:order val="1"/>
          <c:tx>
            <c:strRef>
              <c:f>Factsheet!$C$1</c:f>
              <c:strCache>
                <c:ptCount val="1"/>
                <c:pt idx="0">
                  <c:v>May/Aug.</c:v>
                </c:pt>
              </c:strCache>
            </c:strRef>
          </c:tx>
          <c:spPr>
            <a:solidFill>
              <a:srgbClr val="B2727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Factsheet!$A$2:$A$3</c:f>
              <c:strCache>
                <c:ptCount val="2"/>
                <c:pt idx="0">
                  <c:v>NFI (387,724)</c:v>
                </c:pt>
                <c:pt idx="1">
                  <c:v>Shelter (387,724)</c:v>
                </c:pt>
              </c:strCache>
            </c:strRef>
          </c:cat>
          <c:val>
            <c:numRef>
              <c:f>Factsheet!$C$2:$C$3</c:f>
              <c:numCache>
                <c:formatCode>#,##0</c:formatCode>
                <c:ptCount val="2"/>
                <c:pt idx="0">
                  <c:v>111777</c:v>
                </c:pt>
                <c:pt idx="1">
                  <c:v>38271</c:v>
                </c:pt>
              </c:numCache>
            </c:numRef>
          </c:val>
        </c:ser>
        <c:ser>
          <c:idx val="2"/>
          <c:order val="2"/>
          <c:tx>
            <c:strRef>
              <c:f>Factsheet!$D$1</c:f>
              <c:strCache>
                <c:ptCount val="1"/>
                <c:pt idx="0">
                  <c:v>Sept./Dec.</c:v>
                </c:pt>
              </c:strCache>
            </c:strRef>
          </c:tx>
          <c:spPr>
            <a:solidFill>
              <a:srgbClr val="CCA1A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Factsheet!$A$2:$A$3</c:f>
              <c:strCache>
                <c:ptCount val="2"/>
                <c:pt idx="0">
                  <c:v>NFI (387,724)</c:v>
                </c:pt>
                <c:pt idx="1">
                  <c:v>Shelter (387,724)</c:v>
                </c:pt>
              </c:strCache>
            </c:strRef>
          </c:cat>
          <c:val>
            <c:numRef>
              <c:f>Factsheet!$D$2:$D$3</c:f>
              <c:numCache>
                <c:formatCode>#,##0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</c:ser>
        <c:ser>
          <c:idx val="3"/>
          <c:order val="3"/>
          <c:tx>
            <c:strRef>
              <c:f>Factsheet!$E$1</c:f>
              <c:strCache>
                <c:ptCount val="1"/>
                <c:pt idx="0">
                  <c:v>Gap</c:v>
                </c:pt>
              </c:strCache>
            </c:strRef>
          </c:tx>
          <c:spPr>
            <a:solidFill>
              <a:srgbClr val="E5D0D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Factsheet!$A$2:$A$3</c:f>
              <c:strCache>
                <c:ptCount val="2"/>
                <c:pt idx="0">
                  <c:v>NFI (387,724)</c:v>
                </c:pt>
                <c:pt idx="1">
                  <c:v>Shelter (387,724)</c:v>
                </c:pt>
              </c:strCache>
            </c:strRef>
          </c:cat>
          <c:val>
            <c:numRef>
              <c:f>Factsheet!$E$2:$E$3</c:f>
              <c:numCache>
                <c:formatCode>#,##0</c:formatCode>
                <c:ptCount val="2"/>
                <c:pt idx="0">
                  <c:v>120784</c:v>
                </c:pt>
                <c:pt idx="1">
                  <c:v>274657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64092416"/>
        <c:axId val="129875968"/>
      </c:barChart>
      <c:catAx>
        <c:axId val="640924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29875968"/>
        <c:crosses val="autoZero"/>
        <c:auto val="1"/>
        <c:lblAlgn val="ctr"/>
        <c:lblOffset val="100"/>
        <c:noMultiLvlLbl val="0"/>
      </c:catAx>
      <c:valAx>
        <c:axId val="129875968"/>
        <c:scaling>
          <c:orientation val="minMax"/>
          <c:max val="40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92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2593099149776328E-2"/>
          <c:y val="0.80367745698454363"/>
          <c:w val="0.86157976696270944"/>
          <c:h val="0.13459409276897155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latin typeface="Calibri Light" panose="020F030202020403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777574036122193E-2"/>
          <c:y val="6.3936300627092282E-2"/>
          <c:w val="0.31471244782926722"/>
          <c:h val="0.61530318325593913"/>
        </c:manualLayout>
      </c:layout>
      <c:doughnutChart>
        <c:varyColors val="1"/>
        <c:ser>
          <c:idx val="0"/>
          <c:order val="0"/>
          <c:tx>
            <c:strRef>
              <c:f>'FTS - 2017 HRP'!$B$1</c:f>
              <c:strCache>
                <c:ptCount val="1"/>
                <c:pt idx="0">
                  <c:v>Percentage or amount</c:v>
                </c:pt>
              </c:strCache>
            </c:strRef>
          </c:tx>
          <c:dPt>
            <c:idx val="0"/>
            <c:bubble3D val="0"/>
            <c:spPr>
              <a:solidFill>
                <a:srgbClr val="7F141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E5D0D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6.2338534669835695E-2"/>
                  <c:y val="-7.417574394766814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4972677595628415E-2"/>
                  <c:y val="-8.9552238805970144E-2"/>
                </c:manualLayout>
              </c:layout>
              <c:tx>
                <c:rich>
                  <a:bodyPr rot="0" vert="horz"/>
                  <a:lstStyle/>
                  <a:p>
                    <a:pPr>
                      <a:defRPr b="0">
                        <a:latin typeface="Calibri Light" panose="020F0302020204030204" pitchFamily="34" charset="0"/>
                      </a:defRPr>
                    </a:pPr>
                    <a:r>
                      <a:rPr lang="en-US" b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Arial" panose="020B0604020202020204" pitchFamily="34" charset="0"/>
                      </a:rPr>
                      <a:t>67%</a:t>
                    </a:r>
                    <a:endParaRPr lang="en-US" b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latin typeface="Calibri Light" panose="020F03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'FTS - 2017 HRP'!$A$2:$A$3</c:f>
              <c:strCache>
                <c:ptCount val="2"/>
                <c:pt idx="0">
                  <c:v>Funded</c:v>
                </c:pt>
                <c:pt idx="1">
                  <c:v>Gap</c:v>
                </c:pt>
              </c:strCache>
            </c:strRef>
          </c:cat>
          <c:val>
            <c:numRef>
              <c:f>'FTS - 2017 HRP'!$B$2:$B$3</c:f>
              <c:numCache>
                <c:formatCode>#,##0</c:formatCode>
                <c:ptCount val="2"/>
                <c:pt idx="0">
                  <c:v>57140913</c:v>
                </c:pt>
                <c:pt idx="1">
                  <c:v>118172794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1.8771653543307086E-2"/>
          <c:y val="0.70299212598425198"/>
          <c:w val="0.43531896217890798"/>
          <c:h val="0.12943284263380123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lumMod val="8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600">
          <a:latin typeface="Calibri Light" panose="020F030202020403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947756331835382"/>
          <c:y val="3.1545264239296746E-2"/>
          <c:w val="0.89052243668164621"/>
          <c:h val="0.758991847721451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'Consolidated 2017_Response'!$D$2</c:f>
              <c:strCache>
                <c:ptCount val="1"/>
                <c:pt idx="0">
                  <c:v>Target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0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'Consolidated 2017_Response'!$A$3:$A$20</c:f>
              <c:strCache>
                <c:ptCount val="18"/>
                <c:pt idx="0">
                  <c:v>Anbar</c:v>
                </c:pt>
                <c:pt idx="1">
                  <c:v>Babylon</c:v>
                </c:pt>
                <c:pt idx="2">
                  <c:v>Baghdad</c:v>
                </c:pt>
                <c:pt idx="3">
                  <c:v>Basrah</c:v>
                </c:pt>
                <c:pt idx="4">
                  <c:v>Dahuk</c:v>
                </c:pt>
                <c:pt idx="5">
                  <c:v>Diyala</c:v>
                </c:pt>
                <c:pt idx="6">
                  <c:v>Erbil</c:v>
                </c:pt>
                <c:pt idx="7">
                  <c:v>Kerbala</c:v>
                </c:pt>
                <c:pt idx="8">
                  <c:v>Kirkuk</c:v>
                </c:pt>
                <c:pt idx="9">
                  <c:v>Missan</c:v>
                </c:pt>
                <c:pt idx="10">
                  <c:v>Muthanna</c:v>
                </c:pt>
                <c:pt idx="11">
                  <c:v>Najaf</c:v>
                </c:pt>
                <c:pt idx="12">
                  <c:v>Ninewa</c:v>
                </c:pt>
                <c:pt idx="13">
                  <c:v>Qadissiya</c:v>
                </c:pt>
                <c:pt idx="14">
                  <c:v>Salah al-Din</c:v>
                </c:pt>
                <c:pt idx="15">
                  <c:v>Sulaymaniyah</c:v>
                </c:pt>
                <c:pt idx="16">
                  <c:v>Thi-Qar</c:v>
                </c:pt>
                <c:pt idx="17">
                  <c:v>Wassit</c:v>
                </c:pt>
              </c:strCache>
            </c:strRef>
          </c:cat>
          <c:val>
            <c:numRef>
              <c:f>'Consolidated 2017_Response'!$D$3:$D$20</c:f>
              <c:numCache>
                <c:formatCode>_(* #,##0_);_(* \(#,##0\);_(* "-"??_);_(@_)</c:formatCode>
                <c:ptCount val="18"/>
                <c:pt idx="0">
                  <c:v>490242.11595303135</c:v>
                </c:pt>
                <c:pt idx="1">
                  <c:v>10095.265989212441</c:v>
                </c:pt>
                <c:pt idx="2">
                  <c:v>90444.685426006967</c:v>
                </c:pt>
                <c:pt idx="3">
                  <c:v>1352.846081465309</c:v>
                </c:pt>
                <c:pt idx="4">
                  <c:v>262285.4914534979</c:v>
                </c:pt>
                <c:pt idx="5">
                  <c:v>108710.08073331327</c:v>
                </c:pt>
                <c:pt idx="6">
                  <c:v>222025.81081192615</c:v>
                </c:pt>
                <c:pt idx="7">
                  <c:v>14127.112748623869</c:v>
                </c:pt>
                <c:pt idx="8">
                  <c:v>166971.90098599586</c:v>
                </c:pt>
                <c:pt idx="9">
                  <c:v>1101.655568566242</c:v>
                </c:pt>
                <c:pt idx="10">
                  <c:v>694.51617565309459</c:v>
                </c:pt>
                <c:pt idx="11">
                  <c:v>13873.454268937221</c:v>
                </c:pt>
                <c:pt idx="12">
                  <c:v>648858</c:v>
                </c:pt>
                <c:pt idx="13">
                  <c:v>3796.0049404509668</c:v>
                </c:pt>
                <c:pt idx="14">
                  <c:v>223592.88450771463</c:v>
                </c:pt>
                <c:pt idx="15">
                  <c:v>62580.697734575915</c:v>
                </c:pt>
                <c:pt idx="16">
                  <c:v>1123.569373371771</c:v>
                </c:pt>
                <c:pt idx="17">
                  <c:v>4464.9072476573028</c:v>
                </c:pt>
              </c:numCache>
            </c:numRef>
          </c:val>
        </c:ser>
        <c:ser>
          <c:idx val="1"/>
          <c:order val="1"/>
          <c:tx>
            <c:strRef>
              <c:f>'Consolidated 2017_Response'!$E$2</c:f>
              <c:strCache>
                <c:ptCount val="1"/>
                <c:pt idx="0">
                  <c:v>NFI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0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'Consolidated 2017_Response'!$A$3:$A$20</c:f>
              <c:strCache>
                <c:ptCount val="18"/>
                <c:pt idx="0">
                  <c:v>Anbar</c:v>
                </c:pt>
                <c:pt idx="1">
                  <c:v>Babylon</c:v>
                </c:pt>
                <c:pt idx="2">
                  <c:v>Baghdad</c:v>
                </c:pt>
                <c:pt idx="3">
                  <c:v>Basrah</c:v>
                </c:pt>
                <c:pt idx="4">
                  <c:v>Dahuk</c:v>
                </c:pt>
                <c:pt idx="5">
                  <c:v>Diyala</c:v>
                </c:pt>
                <c:pt idx="6">
                  <c:v>Erbil</c:v>
                </c:pt>
                <c:pt idx="7">
                  <c:v>Kerbala</c:v>
                </c:pt>
                <c:pt idx="8">
                  <c:v>Kirkuk</c:v>
                </c:pt>
                <c:pt idx="9">
                  <c:v>Missan</c:v>
                </c:pt>
                <c:pt idx="10">
                  <c:v>Muthanna</c:v>
                </c:pt>
                <c:pt idx="11">
                  <c:v>Najaf</c:v>
                </c:pt>
                <c:pt idx="12">
                  <c:v>Ninewa</c:v>
                </c:pt>
                <c:pt idx="13">
                  <c:v>Qadissiya</c:v>
                </c:pt>
                <c:pt idx="14">
                  <c:v>Salah al-Din</c:v>
                </c:pt>
                <c:pt idx="15">
                  <c:v>Sulaymaniyah</c:v>
                </c:pt>
                <c:pt idx="16">
                  <c:v>Thi-Qar</c:v>
                </c:pt>
                <c:pt idx="17">
                  <c:v>Wassit</c:v>
                </c:pt>
              </c:strCache>
            </c:strRef>
          </c:cat>
          <c:val>
            <c:numRef>
              <c:f>'Consolidated 2017_Response'!$E$3:$E$20</c:f>
              <c:numCache>
                <c:formatCode>_(* #,##0_);_(* \(#,##0\);_(* "-"??_);_(@_)</c:formatCode>
                <c:ptCount val="18"/>
                <c:pt idx="0">
                  <c:v>78660</c:v>
                </c:pt>
                <c:pt idx="1">
                  <c:v>0</c:v>
                </c:pt>
                <c:pt idx="2">
                  <c:v>5292</c:v>
                </c:pt>
                <c:pt idx="3">
                  <c:v>720</c:v>
                </c:pt>
                <c:pt idx="4">
                  <c:v>8160</c:v>
                </c:pt>
                <c:pt idx="5">
                  <c:v>5694</c:v>
                </c:pt>
                <c:pt idx="6">
                  <c:v>139050</c:v>
                </c:pt>
                <c:pt idx="7">
                  <c:v>0</c:v>
                </c:pt>
                <c:pt idx="8">
                  <c:v>76980</c:v>
                </c:pt>
                <c:pt idx="9">
                  <c:v>36</c:v>
                </c:pt>
                <c:pt idx="10">
                  <c:v>12</c:v>
                </c:pt>
                <c:pt idx="11">
                  <c:v>0</c:v>
                </c:pt>
                <c:pt idx="12">
                  <c:v>1168566</c:v>
                </c:pt>
                <c:pt idx="13">
                  <c:v>300</c:v>
                </c:pt>
                <c:pt idx="14">
                  <c:v>116064</c:v>
                </c:pt>
                <c:pt idx="15">
                  <c:v>1788</c:v>
                </c:pt>
                <c:pt idx="16">
                  <c:v>318</c:v>
                </c:pt>
                <c:pt idx="17">
                  <c:v>0</c:v>
                </c:pt>
              </c:numCache>
            </c:numRef>
          </c:val>
        </c:ser>
        <c:ser>
          <c:idx val="2"/>
          <c:order val="2"/>
          <c:tx>
            <c:strRef>
              <c:f>'Consolidated 2017_Response'!$F$2</c:f>
              <c:strCache>
                <c:ptCount val="1"/>
                <c:pt idx="0">
                  <c:v>Shelter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0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'Consolidated 2017_Response'!$A$3:$A$20</c:f>
              <c:strCache>
                <c:ptCount val="18"/>
                <c:pt idx="0">
                  <c:v>Anbar</c:v>
                </c:pt>
                <c:pt idx="1">
                  <c:v>Babylon</c:v>
                </c:pt>
                <c:pt idx="2">
                  <c:v>Baghdad</c:v>
                </c:pt>
                <c:pt idx="3">
                  <c:v>Basrah</c:v>
                </c:pt>
                <c:pt idx="4">
                  <c:v>Dahuk</c:v>
                </c:pt>
                <c:pt idx="5">
                  <c:v>Diyala</c:v>
                </c:pt>
                <c:pt idx="6">
                  <c:v>Erbil</c:v>
                </c:pt>
                <c:pt idx="7">
                  <c:v>Kerbala</c:v>
                </c:pt>
                <c:pt idx="8">
                  <c:v>Kirkuk</c:v>
                </c:pt>
                <c:pt idx="9">
                  <c:v>Missan</c:v>
                </c:pt>
                <c:pt idx="10">
                  <c:v>Muthanna</c:v>
                </c:pt>
                <c:pt idx="11">
                  <c:v>Najaf</c:v>
                </c:pt>
                <c:pt idx="12">
                  <c:v>Ninewa</c:v>
                </c:pt>
                <c:pt idx="13">
                  <c:v>Qadissiya</c:v>
                </c:pt>
                <c:pt idx="14">
                  <c:v>Salah al-Din</c:v>
                </c:pt>
                <c:pt idx="15">
                  <c:v>Sulaymaniyah</c:v>
                </c:pt>
                <c:pt idx="16">
                  <c:v>Thi-Qar</c:v>
                </c:pt>
                <c:pt idx="17">
                  <c:v>Wassit</c:v>
                </c:pt>
              </c:strCache>
            </c:strRef>
          </c:cat>
          <c:val>
            <c:numRef>
              <c:f>'Consolidated 2017_Response'!$F$3:$F$20</c:f>
              <c:numCache>
                <c:formatCode>_(* #,##0_);_(* \(#,##0\);_(* "-"??_);_(@_)</c:formatCode>
                <c:ptCount val="18"/>
                <c:pt idx="0">
                  <c:v>21984</c:v>
                </c:pt>
                <c:pt idx="1">
                  <c:v>210</c:v>
                </c:pt>
                <c:pt idx="2">
                  <c:v>5964</c:v>
                </c:pt>
                <c:pt idx="3">
                  <c:v>0</c:v>
                </c:pt>
                <c:pt idx="4">
                  <c:v>9744</c:v>
                </c:pt>
                <c:pt idx="5">
                  <c:v>3648</c:v>
                </c:pt>
                <c:pt idx="6">
                  <c:v>6642</c:v>
                </c:pt>
                <c:pt idx="7">
                  <c:v>204</c:v>
                </c:pt>
                <c:pt idx="8">
                  <c:v>114450</c:v>
                </c:pt>
                <c:pt idx="9">
                  <c:v>0</c:v>
                </c:pt>
                <c:pt idx="10">
                  <c:v>0</c:v>
                </c:pt>
                <c:pt idx="11">
                  <c:v>240</c:v>
                </c:pt>
                <c:pt idx="12">
                  <c:v>413262</c:v>
                </c:pt>
                <c:pt idx="13">
                  <c:v>0</c:v>
                </c:pt>
                <c:pt idx="14">
                  <c:v>89136</c:v>
                </c:pt>
                <c:pt idx="15">
                  <c:v>12918</c:v>
                </c:pt>
                <c:pt idx="16">
                  <c:v>0</c:v>
                </c:pt>
                <c:pt idx="17">
                  <c:v>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2343424"/>
        <c:axId val="42357504"/>
      </c:barChart>
      <c:catAx>
        <c:axId val="42343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2357504"/>
        <c:crosses val="autoZero"/>
        <c:auto val="1"/>
        <c:lblAlgn val="ctr"/>
        <c:lblOffset val="100"/>
        <c:noMultiLvlLbl val="0"/>
      </c:catAx>
      <c:valAx>
        <c:axId val="42357504"/>
        <c:scaling>
          <c:orientation val="minMax"/>
        </c:scaling>
        <c:delete val="0"/>
        <c:axPos val="l"/>
        <c:numFmt formatCode="_(* #,##0_);_(* \(#,##0\);_(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23434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7747124321966909"/>
          <c:y val="0.21047584296137112"/>
          <c:w val="0.10225954243555846"/>
          <c:h val="0.20341136001496235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400">
          <a:latin typeface="Calibri Light" panose="020F0302020204030204" pitchFamily="34" charset="0"/>
        </a:defRPr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0.53521</cdr:x>
      <cdr:y>0</cdr:y>
    </cdr:from>
    <cdr:to>
      <cdr:x>1</cdr:x>
      <cdr:y>1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2071706" y="0"/>
          <a:ext cx="1799094" cy="17121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600" dirty="0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cs typeface="Arial" panose="020B0604020202020204" pitchFamily="34" charset="0"/>
            </a:rPr>
            <a:t>HRP Total funding required:</a:t>
          </a:r>
        </a:p>
        <a:p xmlns:a="http://schemas.openxmlformats.org/drawingml/2006/main">
          <a:r>
            <a:rPr lang="en-GB" sz="1600" dirty="0">
              <a:solidFill>
                <a:srgbClr val="7F1416"/>
              </a:solidFill>
              <a:latin typeface="Calibri Light" panose="020F0302020204030204" pitchFamily="34" charset="0"/>
              <a:cs typeface="Arial" panose="020B0604020202020204" pitchFamily="34" charset="0"/>
            </a:rPr>
            <a:t>175.3 M</a:t>
          </a:r>
        </a:p>
        <a:p xmlns:a="http://schemas.openxmlformats.org/drawingml/2006/main">
          <a:endParaRPr lang="en-GB" sz="1600" dirty="0">
            <a:solidFill>
              <a:schemeClr val="bg2">
                <a:lumMod val="25000"/>
              </a:schemeClr>
            </a:solidFill>
            <a:latin typeface="Calibri Light" panose="020F0302020204030204" pitchFamily="34" charset="0"/>
            <a:cs typeface="Arial" panose="020B0604020202020204" pitchFamily="34" charset="0"/>
          </a:endParaRPr>
        </a:p>
        <a:p xmlns:a="http://schemas.openxmlformats.org/drawingml/2006/main">
          <a:r>
            <a:rPr lang="en-GB" sz="1600" dirty="0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cs typeface="Arial" panose="020B0604020202020204" pitchFamily="34" charset="0"/>
            </a:rPr>
            <a:t>HRP Total funded:</a:t>
          </a:r>
        </a:p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600" dirty="0">
              <a:solidFill>
                <a:srgbClr val="7F1416"/>
              </a:solidFill>
              <a:latin typeface="Calibri Light" panose="020F0302020204030204" pitchFamily="34" charset="0"/>
              <a:cs typeface="Arial" panose="020B0604020202020204" pitchFamily="34" charset="0"/>
            </a:rPr>
            <a:t>57.1 M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149DE7A-1A12-4746-8822-E7131700A1BD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41363"/>
            <a:ext cx="657383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B69D276-5C27-0048-BF36-4302BA851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3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0963" y="741363"/>
            <a:ext cx="6573837" cy="36988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98BEABF-5B6D-7540-9E2C-8D799685E515}" type="slidenum">
              <a:rPr lang="en-GB">
                <a:solidFill>
                  <a:srgbClr val="000000"/>
                </a:solidFill>
              </a:rPr>
              <a:pPr eaLnBrk="1" hangingPunct="1"/>
              <a:t>2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61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9D276-5C27-0048-BF36-4302BA8514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46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3836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52632"/>
            <a:ext cx="6400800" cy="95324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0611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6568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1279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1595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578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5548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2425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245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026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6725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8806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4330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7F1416"/>
                </a:solidFill>
              </a:defRPr>
            </a:lvl1pPr>
          </a:lstStyle>
          <a:p>
            <a:pPr defTabSz="914400"/>
            <a:fld id="{1327C452-0D12-48F3-BB65-BBA3E6350F2C}" type="slidenum">
              <a:rPr lang="en-GB" smtClean="0">
                <a:latin typeface="Calibri"/>
              </a:rPr>
              <a:pPr defTabSz="914400"/>
              <a:t>‹#›</a:t>
            </a:fld>
            <a:endParaRPr lang="en-GB" dirty="0">
              <a:latin typeface="Calibri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" y="-1321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en-GB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467544" y="4681985"/>
            <a:ext cx="1908720" cy="400110"/>
            <a:chOff x="3671392" y="6274576"/>
            <a:chExt cx="1908720" cy="533478"/>
          </a:xfrm>
        </p:grpSpPr>
        <p:pic>
          <p:nvPicPr>
            <p:cNvPr id="2049" name="Picture 3" descr="Logo-small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392" y="6381328"/>
              <a:ext cx="360040" cy="315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3995936" y="6274576"/>
              <a:ext cx="1584176" cy="5334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800" b="1" dirty="0">
                  <a:solidFill>
                    <a:srgbClr val="7F1416"/>
                  </a:solidFill>
                  <a:latin typeface="Verdana" pitchFamily="34" charset="0"/>
                  <a:ea typeface="Times New Roman" pitchFamily="18" charset="0"/>
                  <a:cs typeface="Times New Roman" pitchFamily="18" charset="0"/>
                </a:rPr>
                <a:t>Shelter Cluster – Iraq</a:t>
              </a:r>
              <a:endParaRPr lang="en-GB" sz="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600" dirty="0" err="1">
                  <a:solidFill>
                    <a:srgbClr val="7F1416"/>
                  </a:solidFill>
                  <a:latin typeface="Verdana" pitchFamily="34" charset="0"/>
                  <a:ea typeface="Times New Roman" pitchFamily="18" charset="0"/>
                  <a:cs typeface="Times New Roman" pitchFamily="18" charset="0"/>
                </a:rPr>
                <a:t>sheltercluster.org</a:t>
              </a:r>
              <a:endParaRPr lang="en-GB" sz="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600" dirty="0">
                  <a:solidFill>
                    <a:srgbClr val="595959"/>
                  </a:solidFill>
                  <a:latin typeface="Verdana" pitchFamily="34" charset="0"/>
                  <a:ea typeface="Times New Roman" pitchFamily="18" charset="0"/>
                  <a:cs typeface="Times New Roman" pitchFamily="18" charset="0"/>
                </a:rPr>
                <a:t>Coordinating Humanitarian Shelter</a:t>
              </a:r>
              <a:endParaRPr lang="en-GB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Rectangle 10"/>
          <p:cNvSpPr/>
          <p:nvPr userDrawn="1"/>
        </p:nvSpPr>
        <p:spPr>
          <a:xfrm>
            <a:off x="0" y="0"/>
            <a:ext cx="9144000" cy="87474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2"/>
          <p:cNvSpPr>
            <a:spLocks noChangeArrowheads="1"/>
          </p:cNvSpPr>
          <p:nvPr userDrawn="1"/>
        </p:nvSpPr>
        <p:spPr bwMode="auto">
          <a:xfrm>
            <a:off x="4" y="-1321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9144000" cy="87474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0" y="5056026"/>
            <a:ext cx="1836000" cy="87474"/>
          </a:xfrm>
          <a:prstGeom prst="rect">
            <a:avLst/>
          </a:prstGeom>
          <a:solidFill>
            <a:srgbClr val="04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1836000" y="5056026"/>
            <a:ext cx="1836000" cy="87474"/>
          </a:xfrm>
          <a:prstGeom prst="rect">
            <a:avLst/>
          </a:prstGeom>
          <a:solidFill>
            <a:srgbClr val="459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3672000" y="5056026"/>
            <a:ext cx="1836000" cy="87474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5508000" y="5056026"/>
            <a:ext cx="1836000" cy="87474"/>
          </a:xfrm>
          <a:prstGeom prst="rect">
            <a:avLst/>
          </a:prstGeom>
          <a:solidFill>
            <a:srgbClr val="459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7326256" y="5056026"/>
            <a:ext cx="1836000" cy="87474"/>
          </a:xfrm>
          <a:prstGeom prst="rect">
            <a:avLst/>
          </a:prstGeom>
          <a:solidFill>
            <a:srgbClr val="04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6227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rgbClr val="04314C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7F1416"/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7F1416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7F1416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7F1416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7F1416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coordroving.iraq@sheltercluster.org" TargetMode="External"/><Relationship Id="rId13" Type="http://schemas.openxmlformats.org/officeDocument/2006/relationships/image" Target="../media/image5.png"/><Relationship Id="rId3" Type="http://schemas.openxmlformats.org/officeDocument/2006/relationships/hyperlink" Target="mailto:im2.iraq@sheltercluster.org" TargetMode="External"/><Relationship Id="rId7" Type="http://schemas.openxmlformats.org/officeDocument/2006/relationships/hyperlink" Target="mailto:im3.iraq@sheltercluster.org" TargetMode="External"/><Relationship Id="rId12" Type="http://schemas.openxmlformats.org/officeDocument/2006/relationships/image" Target="../media/image4.jpeg"/><Relationship Id="rId2" Type="http://schemas.openxmlformats.org/officeDocument/2006/relationships/hyperlink" Target="mailto:coord.iraq@sheltercluster.or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oord2.iraq@sheltercluster.org" TargetMode="External"/><Relationship Id="rId11" Type="http://schemas.openxmlformats.org/officeDocument/2006/relationships/image" Target="../media/image3.png"/><Relationship Id="rId5" Type="http://schemas.openxmlformats.org/officeDocument/2006/relationships/hyperlink" Target="mailto:coord3.iraq@sheltercluster.org" TargetMode="External"/><Relationship Id="rId10" Type="http://schemas.openxmlformats.org/officeDocument/2006/relationships/image" Target="../media/image2.png"/><Relationship Id="rId4" Type="http://schemas.openxmlformats.org/officeDocument/2006/relationships/hyperlink" Target="mailto:coord4.iraq@sheltercluster.org" TargetMode="External"/><Relationship Id="rId9" Type="http://schemas.openxmlformats.org/officeDocument/2006/relationships/hyperlink" Target="mailto:snrnatassot.iraq@sheltercluster.org" TargetMode="External"/><Relationship Id="rId1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4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sheltercluster.org/response/iraq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heltercluster.org/response/iraq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665528"/>
              </p:ext>
            </p:extLst>
          </p:nvPr>
        </p:nvGraphicFramePr>
        <p:xfrm>
          <a:off x="3573380" y="552638"/>
          <a:ext cx="5476087" cy="3976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78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082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9766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kern="120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Laurent de Valensart</a:t>
                      </a:r>
                      <a:r>
                        <a:rPr lang="fr-FR" sz="1200" b="1" kern="1200" baseline="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b="0" dirty="0" smtClean="0">
                          <a:solidFill>
                            <a:sysClr val="windowText" lastClr="000000"/>
                          </a:solidFill>
                        </a:rPr>
                        <a:t>- UNHCR</a:t>
                      </a:r>
                      <a:br>
                        <a:rPr lang="en-GB" sz="1200" b="0" dirty="0" smtClean="0">
                          <a:solidFill>
                            <a:sysClr val="windowText" lastClr="000000"/>
                          </a:solidFill>
                        </a:rPr>
                      </a:br>
                      <a:r>
                        <a:rPr lang="en-GB" sz="1200" b="0" dirty="0" smtClean="0">
                          <a:solidFill>
                            <a:sysClr val="windowText" lastClr="000000"/>
                          </a:solidFill>
                        </a:rPr>
                        <a:t>National Cluster Coordinator</a:t>
                      </a:r>
                      <a:br>
                        <a:rPr lang="en-GB" sz="1200" b="0" dirty="0" smtClean="0">
                          <a:solidFill>
                            <a:sysClr val="windowText" lastClr="000000"/>
                          </a:solidFill>
                        </a:rPr>
                      </a:br>
                      <a:r>
                        <a:rPr lang="en-GB" sz="1200" b="0" dirty="0" smtClean="0">
                          <a:solidFill>
                            <a:sysClr val="windowText" lastClr="000000"/>
                          </a:solidFill>
                        </a:rPr>
                        <a:t>+964 (0) 771 994 5694</a:t>
                      </a:r>
                      <a:br>
                        <a:rPr lang="en-GB" sz="1200" b="0" dirty="0" smtClean="0">
                          <a:solidFill>
                            <a:sysClr val="windowText" lastClr="000000"/>
                          </a:solidFill>
                        </a:rPr>
                      </a:br>
                      <a:r>
                        <a:rPr lang="en-GB" sz="1200" u="sng" dirty="0" smtClean="0">
                          <a:solidFill>
                            <a:sysClr val="windowText" lastClr="000000"/>
                          </a:solidFill>
                          <a:hlinkClick r:id="rId2"/>
                        </a:rPr>
                        <a:t>coord.iraq@sheltercluster.org</a:t>
                      </a:r>
                      <a:endParaRPr lang="en-GB" sz="12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lang="en-US" sz="1200" u="sng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Michel Tia </a:t>
                      </a:r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- IOM</a:t>
                      </a:r>
                    </a:p>
                    <a:p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Information Management Officer - National</a:t>
                      </a:r>
                    </a:p>
                    <a:p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+964 (0) 750 021 1720</a:t>
                      </a:r>
                    </a:p>
                    <a:p>
                      <a:r>
                        <a:rPr lang="en-GB" sz="1200" u="sng" dirty="0" smtClean="0">
                          <a:solidFill>
                            <a:schemeClr val="tx1"/>
                          </a:solidFill>
                          <a:hlinkClick r:id="rId3"/>
                        </a:rPr>
                        <a:t>im2.iraq@sheltercluster.org</a:t>
                      </a:r>
                      <a:endParaRPr lang="en-GB" sz="1200" u="sng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GB" sz="12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Cornelius </a:t>
                      </a:r>
                      <a:r>
                        <a:rPr lang="en-GB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Weira </a:t>
                      </a:r>
                      <a:r>
                        <a:rPr lang="en-GB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IOM</a:t>
                      </a:r>
                    </a:p>
                    <a:p>
                      <a:r>
                        <a:rPr lang="en-GB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 National Co-Chair - Centre and South  </a:t>
                      </a:r>
                    </a:p>
                    <a:p>
                      <a:r>
                        <a:rPr lang="en-GB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+964 </a:t>
                      </a:r>
                      <a:r>
                        <a:rPr lang="en-GB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(0) 751 234 2548</a:t>
                      </a:r>
                    </a:p>
                    <a:p>
                      <a:r>
                        <a:rPr lang="en-GB" sz="1200" b="1" u="sng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coord4.iraq@sheltercluster.org</a:t>
                      </a:r>
                      <a:r>
                        <a:rPr lang="en-GB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2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Laurence West 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UNHCR</a:t>
                      </a:r>
                    </a:p>
                    <a:p>
                      <a:r>
                        <a:rPr lang="en-GB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 National Coordinator – KRI</a:t>
                      </a:r>
                    </a:p>
                    <a:p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en-US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964 (0) 771 911 0574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u="sng" dirty="0" smtClean="0">
                          <a:solidFill>
                            <a:sysClr val="windowText" lastClr="000000"/>
                          </a:solidFill>
                          <a:hlinkClick r:id="rId5"/>
                        </a:rPr>
                        <a:t>coord3.iraq@sheltercluster.org</a:t>
                      </a:r>
                      <a:endParaRPr lang="en-GB" sz="1200" u="sng" dirty="0" smtClean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Andrea Quaden 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NRC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National Cluster Co-Chair 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+964 (0) 751 740 7635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6"/>
                        </a:rPr>
                        <a:t>coord2.iraq@sheltercluster.org</a:t>
                      </a:r>
                      <a:endParaRPr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GB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GB" sz="1200" b="1" kern="120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Abdoulaye </a:t>
                      </a:r>
                      <a:r>
                        <a:rPr lang="en-GB" sz="1200" b="1" kern="120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Dieye </a:t>
                      </a:r>
                      <a:r>
                        <a:rPr lang="en-GB" sz="1200" b="1" kern="120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GB" sz="1200" b="0" kern="120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NORCAP</a:t>
                      </a:r>
                      <a:endParaRPr lang="en-US" sz="1200" b="1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Information Management Officer - </a:t>
                      </a:r>
                      <a:r>
                        <a:rPr lang="en-GB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Assistant National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+964 (0) 771 488 2672</a:t>
                      </a:r>
                      <a:endParaRPr lang="en-GB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u="sng" dirty="0" smtClean="0">
                          <a:solidFill>
                            <a:schemeClr val="tx1"/>
                          </a:solidFill>
                          <a:hlinkClick r:id="rId7"/>
                        </a:rPr>
                        <a:t>im3.iraq@sheltercluster.org</a:t>
                      </a:r>
                      <a:endParaRPr lang="en-GB" sz="1200" u="sng" dirty="0">
                        <a:solidFill>
                          <a:schemeClr val="tx1"/>
                        </a:solidFill>
                      </a:endParaRPr>
                    </a:p>
                    <a:p>
                      <a:endParaRPr lang="en-GB" sz="12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Tonja Klansek - 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ACTED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Roving Cluster Coordinator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b="0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+964 (0) 773 725 8092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8"/>
                        </a:rPr>
                        <a:t>coordroving.iraq@sheltercluster.org</a:t>
                      </a:r>
                      <a:endParaRPr lang="en-US" sz="12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2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Vacant (under recruitment)</a:t>
                      </a:r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 - </a:t>
                      </a:r>
                      <a:r>
                        <a:rPr lang="en-US" sz="1200" b="0" dirty="0" smtClean="0">
                          <a:solidFill>
                            <a:sysClr val="windowText" lastClr="000000"/>
                          </a:solidFill>
                        </a:rPr>
                        <a:t>UNHCR</a:t>
                      </a:r>
                    </a:p>
                    <a:p>
                      <a:r>
                        <a:rPr lang="en-US" sz="1200" b="0" dirty="0" smtClean="0">
                          <a:solidFill>
                            <a:sysClr val="windowText" lastClr="000000"/>
                          </a:solidFill>
                        </a:rPr>
                        <a:t>Senior</a:t>
                      </a:r>
                      <a:r>
                        <a:rPr lang="en-US" sz="1200" b="0" baseline="0" dirty="0" smtClean="0">
                          <a:solidFill>
                            <a:sysClr val="windowText" lastClr="000000"/>
                          </a:solidFill>
                        </a:rPr>
                        <a:t> Cluster Associate </a:t>
                      </a:r>
                    </a:p>
                    <a:p>
                      <a:r>
                        <a:rPr lang="en-US" sz="1200" b="0" baseline="0" dirty="0" smtClean="0">
                          <a:solidFill>
                            <a:sysClr val="windowText" lastClr="000000"/>
                          </a:solidFill>
                        </a:rPr>
                        <a:t>+964 (0) 000 000 0000</a:t>
                      </a:r>
                    </a:p>
                    <a:p>
                      <a:r>
                        <a:rPr lang="en-US" sz="1200" b="1" baseline="0" dirty="0" smtClean="0">
                          <a:solidFill>
                            <a:sysClr val="windowText" lastClr="000000"/>
                          </a:solidFill>
                          <a:hlinkClick r:id="rId9"/>
                        </a:rPr>
                        <a:t>snrnatassot.iraq@sheltercluster.org</a:t>
                      </a:r>
                      <a:endParaRPr lang="en-US" sz="1200" b="1" kern="1200" baseline="0" dirty="0" smtClean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781" y="99089"/>
            <a:ext cx="3406717" cy="586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l"/>
            <a:r>
              <a:rPr lang="en-US" sz="2000" b="0" u="sng" dirty="0" smtClean="0">
                <a:solidFill>
                  <a:srgbClr val="002060"/>
                </a:solidFill>
                <a:latin typeface="Calibri Light" panose="020F0302020204030204" pitchFamily="34" charset="0"/>
              </a:rPr>
              <a:t>Current Cluster </a:t>
            </a:r>
            <a:r>
              <a:rPr lang="en-US" sz="2000" b="0" u="sng" dirty="0">
                <a:solidFill>
                  <a:srgbClr val="002060"/>
                </a:solidFill>
                <a:latin typeface="Calibri Light" panose="020F0302020204030204" pitchFamily="34" charset="0"/>
              </a:rPr>
              <a:t>Team </a:t>
            </a:r>
            <a:r>
              <a:rPr lang="en-US" sz="2000" b="0" u="sng" dirty="0" smtClean="0">
                <a:solidFill>
                  <a:srgbClr val="002060"/>
                </a:solidFill>
                <a:latin typeface="Calibri Light" panose="020F0302020204030204" pitchFamily="34" charset="0"/>
              </a:rPr>
              <a:t>Structure </a:t>
            </a:r>
            <a:r>
              <a:rPr lang="en-US" sz="1600" b="0" u="sng" dirty="0" smtClean="0">
                <a:solidFill>
                  <a:srgbClr val="002060"/>
                </a:solidFill>
                <a:latin typeface="Calibri Light" panose="020F0302020204030204" pitchFamily="34" charset="0"/>
              </a:rPr>
              <a:t> </a:t>
            </a:r>
            <a:r>
              <a:rPr lang="en-US" sz="1600" b="0" dirty="0" smtClean="0">
                <a:solidFill>
                  <a:srgbClr val="002060"/>
                </a:solidFill>
                <a:latin typeface="Calibri Light" panose="020F0302020204030204" pitchFamily="34" charset="0"/>
              </a:rPr>
              <a:t>since 11</a:t>
            </a:r>
            <a:r>
              <a:rPr lang="en-US" sz="1600" b="0" baseline="30000" dirty="0" smtClean="0">
                <a:solidFill>
                  <a:srgbClr val="002060"/>
                </a:solidFill>
                <a:latin typeface="Calibri Light" panose="020F0302020204030204" pitchFamily="34" charset="0"/>
              </a:rPr>
              <a:t>th</a:t>
            </a:r>
            <a:r>
              <a:rPr lang="en-US" sz="1600" b="0" dirty="0" smtClean="0">
                <a:solidFill>
                  <a:srgbClr val="002060"/>
                </a:solidFill>
                <a:latin typeface="Calibri Light" panose="020F0302020204030204" pitchFamily="34" charset="0"/>
              </a:rPr>
              <a:t> July 2017</a:t>
            </a:r>
            <a:endParaRPr lang="en-GB" sz="1600" b="0" dirty="0">
              <a:solidFill>
                <a:srgbClr val="002060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9296" y="1272311"/>
            <a:ext cx="793675" cy="853701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690" y="1261207"/>
            <a:ext cx="780055" cy="786610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/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8549" y="2439202"/>
            <a:ext cx="1062690" cy="656423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64" y="2373487"/>
            <a:ext cx="806933" cy="730916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94" y="3471973"/>
            <a:ext cx="800301" cy="963271"/>
          </a:xfrm>
          <a:prstGeom prst="rect">
            <a:avLst/>
          </a:prstGeom>
          <a:ln>
            <a:noFill/>
          </a:ln>
        </p:spPr>
      </p:pic>
      <p:cxnSp>
        <p:nvCxnSpPr>
          <p:cNvPr id="8" name="Straight Connector 7"/>
          <p:cNvCxnSpPr/>
          <p:nvPr/>
        </p:nvCxnSpPr>
        <p:spPr>
          <a:xfrm>
            <a:off x="3404939" y="154239"/>
            <a:ext cx="0" cy="48121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76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10</a:t>
            </a:fld>
            <a:endParaRPr lang="en-GB">
              <a:latin typeface="Calibri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379" y="511849"/>
            <a:ext cx="8763990" cy="423145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89209"/>
            <a:ext cx="9144000" cy="356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342900" indent="-342900" algn="l">
              <a:buFont typeface="+mj-lt"/>
              <a:buAutoNum type="arabicPeriod" startAt="4"/>
            </a:pPr>
            <a:r>
              <a:rPr lang="en-US" sz="1800" b="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Western </a:t>
            </a:r>
            <a:r>
              <a:rPr lang="en-US" sz="1800" b="0" dirty="0">
                <a:solidFill>
                  <a:srgbClr val="0070C0"/>
                </a:solidFill>
                <a:latin typeface="Calibri Light" panose="020F0302020204030204" pitchFamily="34" charset="0"/>
              </a:rPr>
              <a:t>Anbar Response Updates – (Needs and Gaps</a:t>
            </a:r>
            <a:r>
              <a:rPr lang="en-US" sz="1800" b="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)</a:t>
            </a:r>
            <a:endParaRPr lang="en-US" sz="1800" b="0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45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11</a:t>
            </a:fld>
            <a:endParaRPr lang="en-GB">
              <a:latin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854" y="617034"/>
            <a:ext cx="8500946" cy="3977589"/>
          </a:xfrm>
        </p:spPr>
        <p:txBody>
          <a:bodyPr>
            <a:normAutofit/>
          </a:bodyPr>
          <a:lstStyle/>
          <a:p>
            <a:pPr defTabSz="457200">
              <a:lnSpc>
                <a:spcPct val="150000"/>
              </a:lnSpc>
            </a:pPr>
            <a:r>
              <a:rPr lang="en-US" sz="1700" dirty="0" smtClean="0">
                <a:latin typeface="Calibri Light" panose="020F0302020204030204" pitchFamily="34" charset="0"/>
              </a:rPr>
              <a:t>Tent </a:t>
            </a:r>
            <a:r>
              <a:rPr lang="en-US" sz="1700" dirty="0">
                <a:latin typeface="Calibri Light" panose="020F0302020204030204" pitchFamily="34" charset="0"/>
              </a:rPr>
              <a:t>Replacement (Kilo 18, AAF camps etc.) </a:t>
            </a:r>
          </a:p>
          <a:p>
            <a:pPr defTabSz="457200">
              <a:lnSpc>
                <a:spcPct val="150000"/>
              </a:lnSpc>
            </a:pPr>
            <a:r>
              <a:rPr lang="en-US" sz="1700" dirty="0">
                <a:latin typeface="Calibri Light" panose="020F0302020204030204" pitchFamily="34" charset="0"/>
              </a:rPr>
              <a:t>Received figures from UNHCR -  324 tents replaced  in HTC camps during the period.</a:t>
            </a:r>
          </a:p>
          <a:p>
            <a:pPr defTabSz="457200">
              <a:lnSpc>
                <a:spcPct val="150000"/>
              </a:lnSpc>
            </a:pPr>
            <a:r>
              <a:rPr lang="en-US" sz="1700" dirty="0">
                <a:latin typeface="Calibri Light" panose="020F0302020204030204" pitchFamily="34" charset="0"/>
              </a:rPr>
              <a:t>Tents so far replaced 8,313 ; Current Gap 14,687 needed for Camps in AAF, HTC and AK</a:t>
            </a:r>
          </a:p>
          <a:p>
            <a:pPr defTabSz="457200">
              <a:lnSpc>
                <a:spcPct val="150000"/>
              </a:lnSpc>
            </a:pPr>
            <a:endParaRPr lang="en-US" sz="1700" dirty="0">
              <a:latin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89209"/>
            <a:ext cx="9144000" cy="356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342900" indent="-342900" algn="l">
              <a:buFont typeface="+mj-lt"/>
              <a:buAutoNum type="arabicPeriod" startAt="5"/>
            </a:pPr>
            <a:r>
              <a:rPr lang="en-US" sz="1800" b="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Tent </a:t>
            </a:r>
            <a:r>
              <a:rPr lang="en-US" sz="1800" b="0" dirty="0">
                <a:solidFill>
                  <a:srgbClr val="0070C0"/>
                </a:solidFill>
                <a:latin typeface="Calibri Light" panose="020F0302020204030204" pitchFamily="34" charset="0"/>
              </a:rPr>
              <a:t>Replacement (Kilo 18, AAF camps etc.)</a:t>
            </a:r>
          </a:p>
        </p:txBody>
      </p:sp>
    </p:spTree>
    <p:extLst>
      <p:ext uri="{BB962C8B-B14F-4D97-AF65-F5344CB8AC3E}">
        <p14:creationId xmlns:p14="http://schemas.microsoft.com/office/powerpoint/2010/main" val="14321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12</a:t>
            </a:fld>
            <a:endParaRPr lang="en-GB">
              <a:latin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883" y="490654"/>
            <a:ext cx="8490857" cy="410396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1800" b="1" u="sng" dirty="0" smtClean="0">
              <a:latin typeface="Calibri Light" panose="020F0302020204030204" pitchFamily="34" charset="0"/>
            </a:endParaRPr>
          </a:p>
          <a:p>
            <a:r>
              <a:rPr lang="en-US" sz="1700" dirty="0" err="1">
                <a:latin typeface="Calibri Light" panose="020F0302020204030204" pitchFamily="34" charset="0"/>
              </a:rPr>
              <a:t>Climatisation</a:t>
            </a:r>
            <a:r>
              <a:rPr lang="en-US" sz="1700" dirty="0">
                <a:latin typeface="Calibri Light" panose="020F0302020204030204" pitchFamily="34" charset="0"/>
              </a:rPr>
              <a:t> Guidance </a:t>
            </a:r>
            <a:r>
              <a:rPr lang="en-US" sz="1700" dirty="0" err="1">
                <a:latin typeface="Calibri Light" panose="020F0302020204030204" pitchFamily="34" charset="0"/>
              </a:rPr>
              <a:t>Vrs</a:t>
            </a:r>
            <a:r>
              <a:rPr lang="en-US" sz="1700" dirty="0">
                <a:latin typeface="Calibri Light" panose="020F0302020204030204" pitchFamily="34" charset="0"/>
              </a:rPr>
              <a:t> 6 has been shared with Partners for input and is currently before the SAG for endorsement. </a:t>
            </a:r>
            <a:endParaRPr lang="en-US" sz="1700" dirty="0" smtClean="0">
              <a:latin typeface="Calibri Light" panose="020F0302020204030204" pitchFamily="34" charset="0"/>
            </a:endParaRPr>
          </a:p>
          <a:p>
            <a:endParaRPr lang="en-US" sz="1700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C00000"/>
              </a:solidFill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C00000"/>
              </a:solidFill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C00000"/>
              </a:solidFill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C00000"/>
              </a:solidFill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C00000"/>
              </a:solidFill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C00000"/>
              </a:solidFill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C00000"/>
              </a:solidFill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C00000"/>
              </a:solidFill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endParaRPr lang="en-US" sz="1800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9607640"/>
              </p:ext>
            </p:extLst>
          </p:nvPr>
        </p:nvGraphicFramePr>
        <p:xfrm>
          <a:off x="4181708" y="1552075"/>
          <a:ext cx="1379034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" name="Document" showAsIcon="1" r:id="rId3" imgW="914400" imgH="806400" progId="Word.Document.12">
                  <p:embed/>
                </p:oleObj>
              </mc:Choice>
              <mc:Fallback>
                <p:oleObj name="Document" showAsIcon="1" r:id="rId3" imgW="914400" imgH="806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81708" y="1552075"/>
                        <a:ext cx="1379034" cy="806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0" y="89209"/>
            <a:ext cx="9144000" cy="356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342900" indent="-342900" algn="l">
              <a:buFont typeface="+mj-lt"/>
              <a:buAutoNum type="arabicPeriod" startAt="6"/>
            </a:pPr>
            <a:r>
              <a:rPr lang="en-US" sz="1800" b="0" dirty="0" err="1" smtClean="0">
                <a:solidFill>
                  <a:srgbClr val="0070C0"/>
                </a:solidFill>
                <a:latin typeface="Calibri Light" panose="020F0302020204030204" pitchFamily="34" charset="0"/>
              </a:rPr>
              <a:t>Winterisation</a:t>
            </a:r>
            <a:r>
              <a:rPr lang="en-US" sz="1800" b="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</a:t>
            </a:r>
            <a:r>
              <a:rPr lang="en-US" sz="1800" b="0" dirty="0">
                <a:solidFill>
                  <a:srgbClr val="0070C0"/>
                </a:solidFill>
                <a:latin typeface="Calibri Light" panose="020F0302020204030204" pitchFamily="34" charset="0"/>
              </a:rPr>
              <a:t>/ </a:t>
            </a:r>
            <a:r>
              <a:rPr lang="en-US" sz="1800" b="0" dirty="0" err="1">
                <a:solidFill>
                  <a:srgbClr val="0070C0"/>
                </a:solidFill>
                <a:latin typeface="Calibri Light" panose="020F0302020204030204" pitchFamily="34" charset="0"/>
              </a:rPr>
              <a:t>Climatisation</a:t>
            </a:r>
            <a:r>
              <a:rPr lang="en-US" sz="1800" b="0" dirty="0">
                <a:solidFill>
                  <a:srgbClr val="0070C0"/>
                </a:solidFill>
                <a:latin typeface="Calibri Light" panose="020F0302020204030204" pitchFamily="34" charset="0"/>
              </a:rPr>
              <a:t> Guidance Vrs6</a:t>
            </a:r>
          </a:p>
        </p:txBody>
      </p:sp>
    </p:spTree>
    <p:extLst>
      <p:ext uri="{BB962C8B-B14F-4D97-AF65-F5344CB8AC3E}">
        <p14:creationId xmlns:p14="http://schemas.microsoft.com/office/powerpoint/2010/main" val="208982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12986"/>
            <a:ext cx="8229600" cy="3394472"/>
          </a:xfrm>
        </p:spPr>
        <p:txBody>
          <a:bodyPr>
            <a:normAutofit/>
          </a:bodyPr>
          <a:lstStyle/>
          <a:p>
            <a:pPr marL="0" indent="0" defTabSz="457200">
              <a:buNone/>
            </a:pPr>
            <a:r>
              <a:rPr lang="en-US" sz="1700" b="1" dirty="0" smtClean="0">
                <a:latin typeface="Calibri Light" panose="020F0302020204030204" pitchFamily="34" charset="0"/>
              </a:rPr>
              <a:t>     UNHCR</a:t>
            </a:r>
            <a:endParaRPr lang="en-US" sz="1700" b="1" dirty="0">
              <a:latin typeface="Calibri Light" panose="020F0302020204030204" pitchFamily="34" charset="0"/>
            </a:endParaRPr>
          </a:p>
          <a:p>
            <a:pPr marL="0" indent="0" defTabSz="457200">
              <a:buNone/>
            </a:pPr>
            <a:r>
              <a:rPr lang="en-US" sz="1700" b="1" dirty="0">
                <a:latin typeface="Calibri Light" panose="020F0302020204030204" pitchFamily="34" charset="0"/>
              </a:rPr>
              <a:t>Anbar: </a:t>
            </a:r>
          </a:p>
          <a:p>
            <a:pPr defTabSz="457200"/>
            <a:r>
              <a:rPr lang="en-US" sz="1700" dirty="0" smtClean="0">
                <a:latin typeface="Calibri Light" panose="020F0302020204030204" pitchFamily="34" charset="0"/>
              </a:rPr>
              <a:t>587 </a:t>
            </a:r>
            <a:r>
              <a:rPr lang="en-US" sz="1700" dirty="0">
                <a:latin typeface="Calibri Light" panose="020F0302020204030204" pitchFamily="34" charset="0"/>
              </a:rPr>
              <a:t>CRI kits distributed for new arrival IDPs in AAF, K18 and HTC camps 35,8,9,10.</a:t>
            </a:r>
          </a:p>
          <a:p>
            <a:pPr defTabSz="457200"/>
            <a:r>
              <a:rPr lang="en-US" sz="1700" dirty="0" smtClean="0">
                <a:latin typeface="Calibri Light" panose="020F0302020204030204" pitchFamily="34" charset="0"/>
              </a:rPr>
              <a:t>606 </a:t>
            </a:r>
            <a:r>
              <a:rPr lang="en-US" sz="1700" dirty="0">
                <a:latin typeface="Calibri Light" panose="020F0302020204030204" pitchFamily="34" charset="0"/>
              </a:rPr>
              <a:t>tents installed for new </a:t>
            </a:r>
            <a:r>
              <a:rPr lang="en-US" sz="1700" dirty="0" smtClean="0">
                <a:latin typeface="Calibri Light" panose="020F0302020204030204" pitchFamily="34" charset="0"/>
              </a:rPr>
              <a:t>arrivals </a:t>
            </a:r>
            <a:r>
              <a:rPr lang="en-US" sz="1700" dirty="0">
                <a:latin typeface="Calibri Light" panose="020F0302020204030204" pitchFamily="34" charset="0"/>
              </a:rPr>
              <a:t>inside camps in HTC, AAF and new extension at K18.</a:t>
            </a:r>
          </a:p>
          <a:p>
            <a:pPr defTabSz="457200"/>
            <a:r>
              <a:rPr lang="en-US" sz="1700" dirty="0" smtClean="0">
                <a:latin typeface="Calibri Light" panose="020F0302020204030204" pitchFamily="34" charset="0"/>
              </a:rPr>
              <a:t>UNHCR Completed </a:t>
            </a:r>
            <a:r>
              <a:rPr lang="en-US" sz="1700" dirty="0">
                <a:latin typeface="Calibri Light" panose="020F0302020204030204" pitchFamily="34" charset="0"/>
              </a:rPr>
              <a:t>construction of </a:t>
            </a:r>
            <a:r>
              <a:rPr lang="en-US" sz="1700" dirty="0" smtClean="0">
                <a:latin typeface="Calibri Light" panose="020F0302020204030204" pitchFamily="34" charset="0"/>
              </a:rPr>
              <a:t>extension of  Kilo 18 Camp with </a:t>
            </a:r>
            <a:r>
              <a:rPr lang="en-US" sz="1700" dirty="0">
                <a:latin typeface="Calibri Light" panose="020F0302020204030204" pitchFamily="34" charset="0"/>
              </a:rPr>
              <a:t>capacity of 576 tents.</a:t>
            </a:r>
          </a:p>
          <a:p>
            <a:pPr marL="0" indent="0" defTabSz="457200">
              <a:buNone/>
            </a:pPr>
            <a:endParaRPr lang="en-US" sz="1700" b="1" dirty="0" smtClean="0">
              <a:latin typeface="Calibri Light" panose="020F0302020204030204" pitchFamily="34" charset="0"/>
            </a:endParaRPr>
          </a:p>
          <a:p>
            <a:pPr marL="0" indent="0" defTabSz="457200">
              <a:buNone/>
            </a:pPr>
            <a:r>
              <a:rPr lang="en-US" sz="1700" b="1" dirty="0" smtClean="0">
                <a:latin typeface="Calibri Light" panose="020F0302020204030204" pitchFamily="34" charset="0"/>
              </a:rPr>
              <a:t>Salah a Din</a:t>
            </a:r>
            <a:r>
              <a:rPr lang="en-US" sz="1700" b="1" dirty="0">
                <a:latin typeface="Calibri Light" panose="020F0302020204030204" pitchFamily="34" charset="0"/>
              </a:rPr>
              <a:t>:</a:t>
            </a:r>
          </a:p>
          <a:p>
            <a:pPr defTabSz="457200"/>
            <a:r>
              <a:rPr lang="en-US" sz="1700" dirty="0" smtClean="0">
                <a:latin typeface="Calibri Light" panose="020F0302020204030204" pitchFamily="34" charset="0"/>
              </a:rPr>
              <a:t>269 </a:t>
            </a:r>
            <a:r>
              <a:rPr lang="en-US" sz="1700" dirty="0">
                <a:latin typeface="Calibri Light" panose="020F0302020204030204" pitchFamily="34" charset="0"/>
              </a:rPr>
              <a:t>CRI kits </a:t>
            </a:r>
            <a:r>
              <a:rPr lang="en-US" sz="1700" dirty="0" smtClean="0">
                <a:latin typeface="Calibri Light" panose="020F0302020204030204" pitchFamily="34" charset="0"/>
              </a:rPr>
              <a:t>were distributed </a:t>
            </a:r>
            <a:r>
              <a:rPr lang="en-US" sz="1700" dirty="0">
                <a:latin typeface="Calibri Light" panose="020F0302020204030204" pitchFamily="34" charset="0"/>
              </a:rPr>
              <a:t>for new </a:t>
            </a:r>
            <a:r>
              <a:rPr lang="en-US" sz="1700" dirty="0" smtClean="0">
                <a:latin typeface="Calibri Light" panose="020F0302020204030204" pitchFamily="34" charset="0"/>
              </a:rPr>
              <a:t>arrivals  </a:t>
            </a:r>
            <a:r>
              <a:rPr lang="en-US" sz="1700" dirty="0">
                <a:latin typeface="Calibri Light" panose="020F0302020204030204" pitchFamily="34" charset="0"/>
              </a:rPr>
              <a:t>in </a:t>
            </a:r>
            <a:r>
              <a:rPr lang="en-US" sz="1700" dirty="0" err="1">
                <a:latin typeface="Calibri Light" panose="020F0302020204030204" pitchFamily="34" charset="0"/>
              </a:rPr>
              <a:t>Shahma</a:t>
            </a:r>
            <a:r>
              <a:rPr lang="en-US" sz="1700" dirty="0">
                <a:latin typeface="Calibri Light" panose="020F0302020204030204" pitchFamily="34" charset="0"/>
              </a:rPr>
              <a:t> </a:t>
            </a:r>
            <a:r>
              <a:rPr lang="en-US" sz="1700" dirty="0" err="1">
                <a:latin typeface="Calibri Light" panose="020F0302020204030204" pitchFamily="34" charset="0"/>
              </a:rPr>
              <a:t>wa</a:t>
            </a:r>
            <a:r>
              <a:rPr lang="en-US" sz="1700" dirty="0">
                <a:latin typeface="Calibri Light" panose="020F0302020204030204" pitchFamily="34" charset="0"/>
              </a:rPr>
              <a:t> </a:t>
            </a:r>
            <a:r>
              <a:rPr lang="en-US" sz="1700" dirty="0" err="1">
                <a:latin typeface="Calibri Light" panose="020F0302020204030204" pitchFamily="34" charset="0"/>
              </a:rPr>
              <a:t>Karama</a:t>
            </a:r>
            <a:r>
              <a:rPr lang="en-US" sz="1700" dirty="0">
                <a:latin typeface="Calibri Light" panose="020F0302020204030204" pitchFamily="34" charset="0"/>
              </a:rPr>
              <a:t> camp and in Al-</a:t>
            </a:r>
            <a:r>
              <a:rPr lang="en-US" sz="1700" dirty="0" err="1">
                <a:latin typeface="Calibri Light" panose="020F0302020204030204" pitchFamily="34" charset="0"/>
              </a:rPr>
              <a:t>Alam</a:t>
            </a:r>
            <a:r>
              <a:rPr lang="en-US" sz="1700" dirty="0">
                <a:latin typeface="Calibri Light" panose="020F0302020204030204" pitchFamily="34" charset="0"/>
              </a:rPr>
              <a:t> 1,2 camps</a:t>
            </a:r>
          </a:p>
          <a:p>
            <a:pPr>
              <a:buFontTx/>
              <a:buChar char="-"/>
            </a:pPr>
            <a:endParaRPr lang="en-US" sz="1700" dirty="0">
              <a:latin typeface="Calibri Light" panose="020F03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13</a:t>
            </a:fld>
            <a:endParaRPr lang="en-GB">
              <a:latin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89209"/>
            <a:ext cx="9144000" cy="356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342900" indent="-342900" algn="l">
              <a:buFont typeface="+mj-lt"/>
              <a:buAutoNum type="arabicPeriod" startAt="7"/>
            </a:pPr>
            <a:r>
              <a:rPr lang="en-US" sz="1800" b="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Governorate </a:t>
            </a:r>
            <a:r>
              <a:rPr lang="en-US" sz="1800" b="0" dirty="0">
                <a:solidFill>
                  <a:srgbClr val="0070C0"/>
                </a:solidFill>
                <a:latin typeface="Calibri Light" panose="020F0302020204030204" pitchFamily="34" charset="0"/>
              </a:rPr>
              <a:t>Updates</a:t>
            </a:r>
          </a:p>
        </p:txBody>
      </p:sp>
    </p:spTree>
    <p:extLst>
      <p:ext uri="{BB962C8B-B14F-4D97-AF65-F5344CB8AC3E}">
        <p14:creationId xmlns:p14="http://schemas.microsoft.com/office/powerpoint/2010/main" val="66305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527823"/>
            <a:ext cx="8229600" cy="4066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2000" i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r>
              <a:rPr lang="en-US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IHPF allocations for </a:t>
            </a:r>
            <a:r>
              <a:rPr lang="en-US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Hawiija</a:t>
            </a:r>
            <a:r>
              <a:rPr lang="en-US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Response </a:t>
            </a:r>
          </a:p>
          <a:p>
            <a:pPr lvl="1"/>
            <a:r>
              <a:rPr lang="en-US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Baseteen</a:t>
            </a:r>
            <a:r>
              <a: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2tent Installation and drainage( </a:t>
            </a:r>
            <a:r>
              <a:rPr lang="en-US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Baseteen</a:t>
            </a:r>
            <a:r>
              <a: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1&amp;2) - $ 0.6 </a:t>
            </a:r>
            <a:r>
              <a:rPr lang="en-US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Mn</a:t>
            </a:r>
            <a:endParaRPr lang="en-US" sz="1600" i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lvl="1"/>
            <a:r>
              <a: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NFI Kits &amp;</a:t>
            </a:r>
            <a:r>
              <a:rPr lang="en-US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Winterisation</a:t>
            </a:r>
            <a:r>
              <a: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and winter top up kits ( Kirkuk and SAD)- $ 2.15 </a:t>
            </a:r>
            <a:r>
              <a:rPr lang="en-US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Mn</a:t>
            </a:r>
            <a:endParaRPr lang="en-US" sz="1600" i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lvl="1"/>
            <a:r>
              <a: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SOK ( </a:t>
            </a:r>
            <a:r>
              <a:rPr lang="en-US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Shirqat</a:t>
            </a:r>
            <a:r>
              <a: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and Kirkuk) -$ 0.25mN</a:t>
            </a:r>
          </a:p>
          <a:p>
            <a:pPr lvl="1"/>
            <a:r>
              <a: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Total $ 3.0 </a:t>
            </a:r>
            <a:r>
              <a:rPr lang="en-US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Mn</a:t>
            </a:r>
            <a:endParaRPr lang="en-US" sz="1600" i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lvl="1"/>
            <a:r>
              <a: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Only 3 Proposals expected on the three different lines ; Consortiums encouraged </a:t>
            </a:r>
          </a:p>
          <a:p>
            <a:pPr lvl="1"/>
            <a:r>
              <a: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Deadline for submission 3</a:t>
            </a:r>
            <a:r>
              <a:rPr lang="en-US" sz="1600" i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rd</a:t>
            </a:r>
            <a:r>
              <a: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October 2015</a:t>
            </a:r>
          </a:p>
          <a:p>
            <a:pPr marL="0" indent="0">
              <a:buNone/>
            </a:pPr>
            <a:endParaRPr lang="en-US" sz="2000" i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en-US" sz="2000" i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r>
              <a:rPr lang="en-US" sz="2000" i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Next </a:t>
            </a:r>
            <a:r>
              <a:rPr lang="en-US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meeting will be Wednesday 11</a:t>
            </a:r>
            <a:r>
              <a:rPr lang="en-US" sz="2000" i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th</a:t>
            </a:r>
            <a:r>
              <a:rPr lang="en-US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 October  2017 </a:t>
            </a:r>
          </a:p>
          <a:p>
            <a:pPr marL="0" indent="0" algn="ctr">
              <a:buNone/>
            </a:pPr>
            <a:r>
              <a:rPr lang="en-US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11: 30 pm </a:t>
            </a:r>
            <a:r>
              <a:rPr lang="en-US" sz="20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at RCC4</a:t>
            </a:r>
            <a:endParaRPr lang="en-US" sz="2000" i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14</a:t>
            </a:fld>
            <a:endParaRPr lang="en-GB">
              <a:latin typeface="Calibri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7392526"/>
              </p:ext>
            </p:extLst>
          </p:nvPr>
        </p:nvGraphicFramePr>
        <p:xfrm>
          <a:off x="3908425" y="538163"/>
          <a:ext cx="627063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1" name="Document" r:id="rId3" imgW="627189" imgH="739419" progId="Word.Document.8">
                  <p:embed/>
                </p:oleObj>
              </mc:Choice>
              <mc:Fallback>
                <p:oleObj name="Document" r:id="rId3" imgW="627189" imgH="739419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08425" y="538163"/>
                        <a:ext cx="627063" cy="739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0" y="89209"/>
            <a:ext cx="9144000" cy="356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342900" indent="-342900" algn="l">
              <a:buFont typeface="+mj-lt"/>
              <a:buAutoNum type="arabicPeriod" startAt="8"/>
            </a:pPr>
            <a:r>
              <a:rPr lang="en-US" sz="1800" b="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AOB</a:t>
            </a:r>
            <a:endParaRPr lang="en-US" sz="1800" b="0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49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15</a:t>
            </a:fld>
            <a:endParaRPr lang="en-GB">
              <a:latin typeface="Calibri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25536" y="777923"/>
            <a:ext cx="8892928" cy="360300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0" indent="0" algn="just">
              <a:buNone/>
            </a:pP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3654" y="4757650"/>
            <a:ext cx="60611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Calibri Light" panose="020F0302020204030204" pitchFamily="34" charset="0"/>
                <a:hlinkClick r:id="rId2"/>
              </a:rPr>
              <a:t>http://</a:t>
            </a:r>
            <a:r>
              <a:rPr lang="en-US" sz="1500" dirty="0" smtClean="0">
                <a:latin typeface="Calibri Light" panose="020F0302020204030204" pitchFamily="34" charset="0"/>
                <a:hlinkClick r:id="rId2"/>
              </a:rPr>
              <a:t>sheltercluster.org/response/iraq</a:t>
            </a:r>
            <a:r>
              <a:rPr lang="en-US" sz="1500" dirty="0" smtClean="0">
                <a:latin typeface="Calibri Light" panose="020F0302020204030204" pitchFamily="34" charset="0"/>
              </a:rPr>
              <a:t> </a:t>
            </a:r>
            <a:endParaRPr lang="en-US" sz="1500" dirty="0">
              <a:latin typeface="Calibri Light" panose="020F030202020403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146912"/>
            <a:ext cx="8118629" cy="3648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l"/>
            <a:r>
              <a:rPr lang="en-GB" sz="2000" b="0" dirty="0" smtClean="0">
                <a:latin typeface="Calibri Light" panose="020F0302020204030204" pitchFamily="34" charset="0"/>
              </a:rPr>
              <a:t>THANKS. </a:t>
            </a:r>
            <a:endParaRPr lang="en-US" sz="2000" b="0" dirty="0">
              <a:latin typeface="Calibri Light" panose="020F0302020204030204" pitchFamily="34" charset="0"/>
            </a:endParaRPr>
          </a:p>
        </p:txBody>
      </p:sp>
      <p:pic>
        <p:nvPicPr>
          <p:cNvPr id="8194" name="Picture 2" descr="C:\Users\mtia\Documents\20160131 Shelter Cluster IMO\@Pictures from Partners\Pict. Fallujah\IOM\June 21st, 2016\Families without tents 21 June (1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1" y="711334"/>
            <a:ext cx="4353487" cy="326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mtia\Documents\20160131 Shelter Cluster IMO\@Pictures from Partners\Pict. Fallujah\IOM\June 24th, 2016\IMG_9938_m Fallujah cit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092" y="1457959"/>
            <a:ext cx="4590385" cy="306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87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3654" y="4757650"/>
            <a:ext cx="60611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Calibri Light" panose="020F0302020204030204" pitchFamily="34" charset="0"/>
                <a:hlinkClick r:id="rId3"/>
              </a:rPr>
              <a:t>http://</a:t>
            </a:r>
            <a:r>
              <a:rPr lang="en-US" sz="1500" dirty="0" smtClean="0">
                <a:latin typeface="Calibri Light" panose="020F0302020204030204" pitchFamily="34" charset="0"/>
                <a:hlinkClick r:id="rId3"/>
              </a:rPr>
              <a:t>sheltercluster.org/response/iraq</a:t>
            </a:r>
            <a:r>
              <a:rPr lang="en-US" sz="1500" dirty="0" smtClean="0">
                <a:latin typeface="Calibri Light" panose="020F0302020204030204" pitchFamily="34" charset="0"/>
              </a:rPr>
              <a:t> </a:t>
            </a:r>
            <a:endParaRPr lang="en-US" sz="1500" dirty="0">
              <a:latin typeface="Calibri Light" panose="020F03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045" y="95683"/>
            <a:ext cx="9089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spcBef>
                <a:spcPct val="0"/>
              </a:spcBef>
            </a:pPr>
            <a:r>
              <a:rPr lang="en-US" sz="2400" dirty="0">
                <a:solidFill>
                  <a:srgbClr val="0070C0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Sub-National Shelter &amp; NFI Cluster Coordination meeting for C&amp;S</a:t>
            </a:r>
          </a:p>
        </p:txBody>
      </p:sp>
      <p:sp>
        <p:nvSpPr>
          <p:cNvPr id="5" name="Rectangle 4"/>
          <p:cNvSpPr/>
          <p:nvPr/>
        </p:nvSpPr>
        <p:spPr>
          <a:xfrm>
            <a:off x="683937" y="1140736"/>
            <a:ext cx="78690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1.         </a:t>
            </a:r>
            <a:r>
              <a:rPr lang="en-US" dirty="0" smtClean="0">
                <a:latin typeface="Calibri Light" panose="020F0302020204030204" pitchFamily="34" charset="0"/>
              </a:rPr>
              <a:t> </a:t>
            </a:r>
            <a:r>
              <a:rPr lang="en-US" dirty="0">
                <a:latin typeface="Calibri Light" panose="020F0302020204030204" pitchFamily="34" charset="0"/>
              </a:rPr>
              <a:t>Review of minutes of previous meeting</a:t>
            </a:r>
            <a:br>
              <a:rPr lang="en-US" dirty="0">
                <a:latin typeface="Calibri Light" panose="020F0302020204030204" pitchFamily="34" charset="0"/>
              </a:rPr>
            </a:br>
            <a:r>
              <a:rPr lang="en-US" dirty="0">
                <a:latin typeface="Calibri Light" panose="020F0302020204030204" pitchFamily="34" charset="0"/>
              </a:rPr>
              <a:t>2.         </a:t>
            </a:r>
            <a:r>
              <a:rPr lang="en-US" dirty="0" smtClean="0">
                <a:latin typeface="Calibri Light" panose="020F0302020204030204" pitchFamily="34" charset="0"/>
              </a:rPr>
              <a:t> </a:t>
            </a:r>
            <a:r>
              <a:rPr lang="en-US" dirty="0">
                <a:latin typeface="Calibri Light" panose="020F0302020204030204" pitchFamily="34" charset="0"/>
              </a:rPr>
              <a:t>Information Management Updates</a:t>
            </a:r>
            <a:br>
              <a:rPr lang="en-US" dirty="0">
                <a:latin typeface="Calibri Light" panose="020F0302020204030204" pitchFamily="34" charset="0"/>
              </a:rPr>
            </a:br>
            <a:r>
              <a:rPr lang="en-US" dirty="0">
                <a:latin typeface="Calibri Light" panose="020F0302020204030204" pitchFamily="34" charset="0"/>
              </a:rPr>
              <a:t>3.         </a:t>
            </a:r>
            <a:r>
              <a:rPr lang="en-US" dirty="0" smtClean="0">
                <a:latin typeface="Calibri Light" panose="020F0302020204030204" pitchFamily="34" charset="0"/>
              </a:rPr>
              <a:t> Hawiija </a:t>
            </a:r>
            <a:r>
              <a:rPr lang="en-US" dirty="0">
                <a:latin typeface="Calibri Light" panose="020F0302020204030204" pitchFamily="34" charset="0"/>
              </a:rPr>
              <a:t>Response Updates – (Needs and Gaps)</a:t>
            </a:r>
            <a:br>
              <a:rPr lang="en-US" dirty="0">
                <a:latin typeface="Calibri Light" panose="020F0302020204030204" pitchFamily="34" charset="0"/>
              </a:rPr>
            </a:br>
            <a:r>
              <a:rPr lang="en-US" dirty="0">
                <a:latin typeface="Calibri Light" panose="020F0302020204030204" pitchFamily="34" charset="0"/>
              </a:rPr>
              <a:t>4.         </a:t>
            </a:r>
            <a:r>
              <a:rPr lang="en-US" dirty="0" smtClean="0">
                <a:latin typeface="Calibri Light" panose="020F0302020204030204" pitchFamily="34" charset="0"/>
              </a:rPr>
              <a:t> </a:t>
            </a:r>
            <a:r>
              <a:rPr lang="en-US" dirty="0">
                <a:latin typeface="Calibri Light" panose="020F0302020204030204" pitchFamily="34" charset="0"/>
              </a:rPr>
              <a:t>Western Anbar Response Updates – (Needs and Gaps)</a:t>
            </a:r>
            <a:br>
              <a:rPr lang="en-US" dirty="0">
                <a:latin typeface="Calibri Light" panose="020F0302020204030204" pitchFamily="34" charset="0"/>
              </a:rPr>
            </a:br>
            <a:r>
              <a:rPr lang="en-US" dirty="0">
                <a:latin typeface="Calibri Light" panose="020F0302020204030204" pitchFamily="34" charset="0"/>
              </a:rPr>
              <a:t>5.          Tent Replacement (Kilo 18, AAF camps etc.)</a:t>
            </a:r>
            <a:br>
              <a:rPr lang="en-US" dirty="0">
                <a:latin typeface="Calibri Light" panose="020F0302020204030204" pitchFamily="34" charset="0"/>
              </a:rPr>
            </a:br>
            <a:r>
              <a:rPr lang="en-US" dirty="0">
                <a:latin typeface="Calibri Light" panose="020F0302020204030204" pitchFamily="34" charset="0"/>
              </a:rPr>
              <a:t>6.          Winterisation / </a:t>
            </a:r>
            <a:r>
              <a:rPr lang="en-US" dirty="0" smtClean="0">
                <a:latin typeface="Calibri Light" panose="020F0302020204030204" pitchFamily="34" charset="0"/>
              </a:rPr>
              <a:t>Climatisation </a:t>
            </a:r>
            <a:r>
              <a:rPr lang="en-US" dirty="0">
                <a:latin typeface="Calibri Light" panose="020F0302020204030204" pitchFamily="34" charset="0"/>
              </a:rPr>
              <a:t>Guidance Vrs6            </a:t>
            </a:r>
            <a:br>
              <a:rPr lang="en-US" dirty="0">
                <a:latin typeface="Calibri Light" panose="020F0302020204030204" pitchFamily="34" charset="0"/>
              </a:rPr>
            </a:br>
            <a:r>
              <a:rPr lang="en-US" dirty="0">
                <a:latin typeface="Calibri Light" panose="020F0302020204030204" pitchFamily="34" charset="0"/>
              </a:rPr>
              <a:t>7.          Governorate Updates</a:t>
            </a:r>
            <a:br>
              <a:rPr lang="en-US" dirty="0">
                <a:latin typeface="Calibri Light" panose="020F0302020204030204" pitchFamily="34" charset="0"/>
              </a:rPr>
            </a:br>
            <a:r>
              <a:rPr lang="en-US" dirty="0" smtClean="0">
                <a:latin typeface="Calibri Light" panose="020F0302020204030204" pitchFamily="34" charset="0"/>
              </a:rPr>
              <a:t>8.</a:t>
            </a:r>
            <a:r>
              <a:rPr lang="en-US" dirty="0">
                <a:latin typeface="Calibri Light" panose="020F0302020204030204" pitchFamily="34" charset="0"/>
              </a:rPr>
              <a:t>          AoB</a:t>
            </a:r>
            <a:br>
              <a:rPr lang="en-US" dirty="0">
                <a:latin typeface="Calibri Light" panose="020F0302020204030204" pitchFamily="34" charset="0"/>
              </a:rPr>
            </a:br>
            <a:endParaRPr lang="en-US" dirty="0">
              <a:latin typeface="Calibri Light" panose="020F0302020204030204" pitchFamily="34" charset="0"/>
            </a:endParaRPr>
          </a:p>
          <a:p>
            <a:pPr algn="r"/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Wednesday, 27</a:t>
            </a:r>
            <a:r>
              <a:rPr lang="en-US" i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th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  September  2017</a:t>
            </a:r>
            <a:endParaRPr 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18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3</a:t>
            </a:fld>
            <a:endParaRPr lang="en-GB">
              <a:latin typeface="Calibri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102309"/>
            <a:ext cx="8575829" cy="3964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l"/>
            <a:r>
              <a:rPr lang="en-GB" sz="1800" b="0" dirty="0">
                <a:solidFill>
                  <a:srgbClr val="0070C0"/>
                </a:solidFill>
                <a:latin typeface="Calibri Light" panose="020F0302020204030204" pitchFamily="34" charset="0"/>
              </a:rPr>
              <a:t>1</a:t>
            </a:r>
            <a:r>
              <a:rPr lang="en-GB" sz="1800" b="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.  Review </a:t>
            </a:r>
            <a:r>
              <a:rPr lang="en-GB" sz="1800" b="0" dirty="0">
                <a:solidFill>
                  <a:srgbClr val="0070C0"/>
                </a:solidFill>
                <a:latin typeface="Calibri Light" panose="020F0302020204030204" pitchFamily="34" charset="0"/>
              </a:rPr>
              <a:t>of action points from previous meeting </a:t>
            </a:r>
            <a:endParaRPr lang="en-US" sz="1800" b="0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Content Placeholder 6"/>
          <p:cNvSpPr>
            <a:spLocks noGrp="1"/>
          </p:cNvSpPr>
          <p:nvPr>
            <p:ph idx="1"/>
          </p:nvPr>
        </p:nvSpPr>
        <p:spPr>
          <a:xfrm>
            <a:off x="310232" y="855025"/>
            <a:ext cx="8589217" cy="3705101"/>
          </a:xfrm>
        </p:spPr>
        <p:txBody>
          <a:bodyPr>
            <a:noAutofit/>
          </a:bodyPr>
          <a:lstStyle/>
          <a:p>
            <a:pPr algn="just" defTabSz="457200"/>
            <a:r>
              <a:rPr lang="en-US" sz="17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Partners Monthly Achievements</a:t>
            </a:r>
            <a:r>
              <a:rPr lang="en-US" sz="1700" dirty="0" smtClean="0">
                <a:latin typeface="Calibri Light" panose="020F0302020204030204" pitchFamily="34" charset="0"/>
              </a:rPr>
              <a:t>: Partners </a:t>
            </a:r>
            <a:r>
              <a:rPr lang="en-US" sz="1700" dirty="0">
                <a:latin typeface="Calibri Light" panose="020F0302020204030204" pitchFamily="34" charset="0"/>
              </a:rPr>
              <a:t>to ensure regular </a:t>
            </a:r>
            <a:r>
              <a:rPr lang="en-US" sz="1700" dirty="0" smtClean="0">
                <a:latin typeface="Calibri Light" panose="020F0302020204030204" pitchFamily="34" charset="0"/>
              </a:rPr>
              <a:t>reporting </a:t>
            </a:r>
            <a:r>
              <a:rPr lang="en-US" sz="1700" dirty="0">
                <a:latin typeface="Calibri Light" panose="020F0302020204030204" pitchFamily="34" charset="0"/>
              </a:rPr>
              <a:t>into activity </a:t>
            </a:r>
            <a:r>
              <a:rPr lang="en-US" sz="1700" dirty="0" smtClean="0">
                <a:latin typeface="Calibri Light" panose="020F0302020204030204" pitchFamily="34" charset="0"/>
              </a:rPr>
              <a:t>info; </a:t>
            </a:r>
          </a:p>
          <a:p>
            <a:pPr algn="just" defTabSz="457200"/>
            <a:r>
              <a:rPr lang="en-US" sz="17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2018 HNO exercises</a:t>
            </a:r>
            <a:r>
              <a:rPr lang="en-US" sz="1700" dirty="0" smtClean="0">
                <a:latin typeface="Calibri Light" panose="020F0302020204030204" pitchFamily="34" charset="0"/>
              </a:rPr>
              <a:t>: Partners to share their completed assessments reports / </a:t>
            </a:r>
            <a:r>
              <a:rPr lang="en-US" sz="17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Raw data </a:t>
            </a:r>
            <a:r>
              <a:rPr lang="en-US" sz="1700" dirty="0">
                <a:solidFill>
                  <a:srgbClr val="0070C0"/>
                </a:solidFill>
                <a:latin typeface="Calibri Light" panose="020F0302020204030204" pitchFamily="34" charset="0"/>
              </a:rPr>
              <a:t>and </a:t>
            </a:r>
            <a:r>
              <a:rPr lang="en-US" sz="17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Planned assessments as input </a:t>
            </a:r>
            <a:r>
              <a:rPr lang="en-US" sz="1700" dirty="0">
                <a:solidFill>
                  <a:srgbClr val="0070C0"/>
                </a:solidFill>
                <a:latin typeface="Calibri Light" panose="020F0302020204030204" pitchFamily="34" charset="0"/>
              </a:rPr>
              <a:t>for </a:t>
            </a:r>
            <a:r>
              <a:rPr lang="en-US" sz="17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HNO document </a:t>
            </a:r>
            <a:r>
              <a:rPr lang="en-US" sz="1700" dirty="0" smtClean="0">
                <a:latin typeface="Calibri Light" panose="020F0302020204030204" pitchFamily="34" charset="0"/>
              </a:rPr>
              <a:t>– </a:t>
            </a:r>
            <a:r>
              <a:rPr lang="en-US" sz="17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Ongoing </a:t>
            </a:r>
            <a:endParaRPr lang="en-US" sz="1700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algn="just" defTabSz="457200"/>
            <a:r>
              <a:rPr lang="en-US" sz="1700" dirty="0" smtClean="0">
                <a:latin typeface="Calibri Light" panose="020F0302020204030204" pitchFamily="34" charset="0"/>
              </a:rPr>
              <a:t>Partners </a:t>
            </a:r>
            <a:r>
              <a:rPr lang="en-US" sz="1700" dirty="0">
                <a:latin typeface="Calibri Light" panose="020F0302020204030204" pitchFamily="34" charset="0"/>
              </a:rPr>
              <a:t>urged to share updates on current stocks and pipeline for Hawiija and Western Anbar response </a:t>
            </a:r>
            <a:r>
              <a:rPr lang="en-US" sz="1700" dirty="0" smtClean="0">
                <a:latin typeface="Calibri Light" panose="020F0302020204030204" pitchFamily="34" charset="0"/>
              </a:rPr>
              <a:t>preparedness – </a:t>
            </a:r>
            <a:r>
              <a:rPr lang="en-US" sz="17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Ongoing</a:t>
            </a:r>
            <a:endParaRPr lang="en-US" sz="1700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algn="just" defTabSz="457200"/>
            <a:r>
              <a:rPr lang="en-US" sz="1700" dirty="0" smtClean="0">
                <a:latin typeface="Calibri Light" panose="020F0302020204030204" pitchFamily="34" charset="0"/>
              </a:rPr>
              <a:t>Partners </a:t>
            </a:r>
            <a:r>
              <a:rPr lang="en-US" sz="1700" dirty="0">
                <a:latin typeface="Calibri Light" panose="020F0302020204030204" pitchFamily="34" charset="0"/>
              </a:rPr>
              <a:t>reminded to share </a:t>
            </a:r>
            <a:r>
              <a:rPr lang="en-US" sz="1700" dirty="0" smtClean="0">
                <a:latin typeface="Calibri Light" panose="020F0302020204030204" pitchFamily="34" charset="0"/>
              </a:rPr>
              <a:t>Winterization </a:t>
            </a:r>
            <a:r>
              <a:rPr lang="en-US" sz="1700" dirty="0">
                <a:latin typeface="Calibri Light" panose="020F0302020204030204" pitchFamily="34" charset="0"/>
              </a:rPr>
              <a:t>plans with the </a:t>
            </a:r>
            <a:r>
              <a:rPr lang="en-US" sz="1700" dirty="0" smtClean="0">
                <a:latin typeface="Calibri Light" panose="020F0302020204030204" pitchFamily="34" charset="0"/>
              </a:rPr>
              <a:t>Cluster Coordinator – </a:t>
            </a:r>
            <a:r>
              <a:rPr lang="en-US" sz="17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Ongoing </a:t>
            </a:r>
            <a:endParaRPr lang="en-US" sz="1700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algn="just" defTabSz="457200"/>
            <a:r>
              <a:rPr lang="en-US" sz="1700" dirty="0" smtClean="0">
                <a:latin typeface="Calibri Light" panose="020F0302020204030204" pitchFamily="34" charset="0"/>
              </a:rPr>
              <a:t>Cluster </a:t>
            </a:r>
            <a:r>
              <a:rPr lang="en-US" sz="1700" dirty="0">
                <a:latin typeface="Calibri Light" panose="020F0302020204030204" pitchFamily="34" charset="0"/>
              </a:rPr>
              <a:t>Sub National Coordinator to refer case of lack of water for IDPs at </a:t>
            </a:r>
            <a:r>
              <a:rPr lang="en-US" sz="1700" dirty="0" err="1" smtClean="0">
                <a:latin typeface="Calibri Light" panose="020F0302020204030204" pitchFamily="34" charset="0"/>
              </a:rPr>
              <a:t>Rutba</a:t>
            </a:r>
            <a:r>
              <a:rPr lang="en-US" sz="1700" dirty="0" smtClean="0">
                <a:latin typeface="Calibri Light" panose="020F0302020204030204" pitchFamily="34" charset="0"/>
              </a:rPr>
              <a:t> </a:t>
            </a:r>
            <a:r>
              <a:rPr lang="en-US" sz="1700" dirty="0">
                <a:latin typeface="Calibri Light" panose="020F0302020204030204" pitchFamily="34" charset="0"/>
              </a:rPr>
              <a:t>(</a:t>
            </a:r>
            <a:r>
              <a:rPr lang="en-US" sz="1700" dirty="0" err="1">
                <a:latin typeface="Calibri Light" panose="020F0302020204030204" pitchFamily="34" charset="0"/>
              </a:rPr>
              <a:t>Nadhira</a:t>
            </a:r>
            <a:r>
              <a:rPr lang="en-US" sz="1700" dirty="0">
                <a:latin typeface="Calibri Light" panose="020F0302020204030204" pitchFamily="34" charset="0"/>
              </a:rPr>
              <a:t> screening point)  to the Rapid Response Mechanism (RRM) sub cluster for urgent action </a:t>
            </a:r>
            <a:r>
              <a:rPr lang="en-US" sz="1700" dirty="0" smtClean="0">
                <a:latin typeface="Calibri Light" panose="020F0302020204030204" pitchFamily="34" charset="0"/>
              </a:rPr>
              <a:t>–</a:t>
            </a:r>
            <a:r>
              <a:rPr lang="en-US" sz="17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Done </a:t>
            </a:r>
            <a:endParaRPr lang="en-US" sz="1700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algn="just" defTabSz="457200"/>
            <a:r>
              <a:rPr lang="en-US" sz="1700" dirty="0" smtClean="0">
                <a:latin typeface="Calibri Light" panose="020F0302020204030204" pitchFamily="34" charset="0"/>
              </a:rPr>
              <a:t>Cluster </a:t>
            </a:r>
            <a:r>
              <a:rPr lang="en-US" sz="1700" dirty="0">
                <a:latin typeface="Calibri Light" panose="020F0302020204030204" pitchFamily="34" charset="0"/>
              </a:rPr>
              <a:t>Sub National Coordinator to share tent replacement data with cluster IMO for development </a:t>
            </a:r>
            <a:r>
              <a:rPr lang="en-US" sz="1700" dirty="0">
                <a:solidFill>
                  <a:srgbClr val="0070C0"/>
                </a:solidFill>
                <a:latin typeface="Calibri Light" panose="020F0302020204030204" pitchFamily="34" charset="0"/>
              </a:rPr>
              <a:t>of </a:t>
            </a:r>
            <a:r>
              <a:rPr lang="en-US" sz="17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Dashboard </a:t>
            </a:r>
            <a:r>
              <a:rPr lang="en-US" sz="1700" dirty="0" smtClean="0">
                <a:latin typeface="Calibri Light" panose="020F0302020204030204" pitchFamily="34" charset="0"/>
              </a:rPr>
              <a:t>on tent </a:t>
            </a:r>
            <a:r>
              <a:rPr lang="en-US" sz="1700" dirty="0">
                <a:latin typeface="Calibri Light" panose="020F0302020204030204" pitchFamily="34" charset="0"/>
              </a:rPr>
              <a:t>replacement </a:t>
            </a:r>
            <a:r>
              <a:rPr lang="en-US" sz="1700" dirty="0" smtClean="0">
                <a:latin typeface="Calibri Light" panose="020F0302020204030204" pitchFamily="34" charset="0"/>
              </a:rPr>
              <a:t>– </a:t>
            </a:r>
            <a:r>
              <a:rPr lang="en-US" sz="17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Ongoing</a:t>
            </a:r>
            <a:endParaRPr lang="en-US" sz="1700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algn="just" defTabSz="457200"/>
            <a:r>
              <a:rPr lang="en-US" sz="17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Shelter</a:t>
            </a:r>
            <a:r>
              <a:rPr lang="en-US" sz="1700" dirty="0" smtClean="0">
                <a:latin typeface="Calibri Light" panose="020F0302020204030204" pitchFamily="34" charset="0"/>
              </a:rPr>
              <a:t> </a:t>
            </a:r>
            <a:r>
              <a:rPr lang="en-US" sz="1700" dirty="0">
                <a:latin typeface="Calibri Light" panose="020F0302020204030204" pitchFamily="34" charset="0"/>
              </a:rPr>
              <a:t>Focal Points  to share MOMD reports on tent replacement </a:t>
            </a:r>
            <a:r>
              <a:rPr lang="en-US" sz="1700" dirty="0" smtClean="0">
                <a:latin typeface="Calibri Light" panose="020F0302020204030204" pitchFamily="34" charset="0"/>
              </a:rPr>
              <a:t>activities – </a:t>
            </a:r>
            <a:r>
              <a:rPr lang="en-US" sz="17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Pending </a:t>
            </a:r>
            <a:endParaRPr lang="en-US" sz="17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96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06875"/>
            <a:ext cx="9143999" cy="415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342900" indent="-342900" algn="l">
              <a:buFont typeface="+mj-lt"/>
              <a:buAutoNum type="arabicPeriod" startAt="2"/>
            </a:pPr>
            <a:r>
              <a:rPr lang="en-GB" sz="1800" b="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Information Management Update – Achievements Jan. – Aug. 2017 </a:t>
            </a:r>
            <a:r>
              <a:rPr lang="en-GB" sz="1800" b="0" dirty="0">
                <a:solidFill>
                  <a:srgbClr val="0070C0"/>
                </a:solidFill>
                <a:latin typeface="Calibri Light" panose="020F0302020204030204" pitchFamily="34" charset="0"/>
              </a:rPr>
              <a:t>- KEY FIGURES</a:t>
            </a:r>
            <a:endParaRPr lang="en-US" sz="1800" b="0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441520596"/>
              </p:ext>
            </p:extLst>
          </p:nvPr>
        </p:nvGraphicFramePr>
        <p:xfrm>
          <a:off x="97238" y="3126773"/>
          <a:ext cx="4711958" cy="1593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80402" y="2804942"/>
            <a:ext cx="34025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</a:rPr>
              <a:t>COVERAGE AGAINST TARGETS (HH)</a:t>
            </a:r>
          </a:p>
        </p:txBody>
      </p:sp>
      <p:sp>
        <p:nvSpPr>
          <p:cNvPr id="7" name="Rectangle 6"/>
          <p:cNvSpPr/>
          <p:nvPr/>
        </p:nvSpPr>
        <p:spPr>
          <a:xfrm>
            <a:off x="5254668" y="3139317"/>
            <a:ext cx="37561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Calibri Light" panose="020F0302020204030204" pitchFamily="34" charset="0"/>
              </a:rPr>
              <a:t>Operational </a:t>
            </a:r>
            <a:r>
              <a:rPr lang="en-GB" sz="1600" dirty="0" smtClean="0">
                <a:latin typeface="Calibri Light" panose="020F0302020204030204" pitchFamily="34" charset="0"/>
              </a:rPr>
              <a:t>Partners (reporting):   36</a:t>
            </a:r>
          </a:p>
          <a:p>
            <a:endParaRPr lang="en-GB" sz="1600" dirty="0" smtClean="0">
              <a:latin typeface="Calibri Light" panose="020F0302020204030204" pitchFamily="34" charset="0"/>
            </a:endParaRPr>
          </a:p>
          <a:p>
            <a:r>
              <a:rPr lang="en-GB" sz="1600" dirty="0" smtClean="0">
                <a:latin typeface="Calibri Light" panose="020F0302020204030204" pitchFamily="34" charset="0"/>
              </a:rPr>
              <a:t>People </a:t>
            </a:r>
            <a:r>
              <a:rPr lang="en-GB" sz="1600" dirty="0">
                <a:latin typeface="Calibri Light" panose="020F0302020204030204" pitchFamily="34" charset="0"/>
              </a:rPr>
              <a:t>in </a:t>
            </a:r>
            <a:r>
              <a:rPr lang="en-GB" sz="1600" dirty="0" smtClean="0">
                <a:latin typeface="Calibri Light" panose="020F0302020204030204" pitchFamily="34" charset="0"/>
              </a:rPr>
              <a:t>need: </a:t>
            </a:r>
            <a:r>
              <a:rPr lang="en-GB" sz="1600" dirty="0">
                <a:latin typeface="Calibri Light" panose="020F0302020204030204" pitchFamily="34" charset="0"/>
              </a:rPr>
              <a:t>3.9 M</a:t>
            </a:r>
            <a:endParaRPr lang="en-GB" sz="1600" dirty="0" smtClean="0">
              <a:latin typeface="Calibri Light" panose="020F0302020204030204" pitchFamily="34" charset="0"/>
            </a:endParaRPr>
          </a:p>
          <a:p>
            <a:r>
              <a:rPr lang="en-GB" sz="1600" dirty="0" smtClean="0">
                <a:latin typeface="Calibri Light" panose="020F0302020204030204" pitchFamily="34" charset="0"/>
              </a:rPr>
              <a:t>Targeted: 2.3 </a:t>
            </a:r>
            <a:r>
              <a:rPr lang="en-GB" sz="1600" dirty="0">
                <a:latin typeface="Calibri Light" panose="020F0302020204030204" pitchFamily="34" charset="0"/>
              </a:rPr>
              <a:t>M</a:t>
            </a:r>
            <a:endParaRPr lang="en-US" sz="1600" dirty="0">
              <a:latin typeface="Calibri Light" panose="020F0302020204030204" pitchFamily="34" charset="0"/>
            </a:endParaRPr>
          </a:p>
          <a:p>
            <a:endParaRPr lang="en-US" sz="1600" dirty="0">
              <a:latin typeface="Calibri Light" panose="020F0302020204030204" pitchFamily="34" charset="0"/>
            </a:endParaRPr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2470459250"/>
              </p:ext>
            </p:extLst>
          </p:nvPr>
        </p:nvGraphicFramePr>
        <p:xfrm>
          <a:off x="5254668" y="969582"/>
          <a:ext cx="3756158" cy="1712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le 10"/>
          <p:cNvSpPr/>
          <p:nvPr/>
        </p:nvSpPr>
        <p:spPr>
          <a:xfrm>
            <a:off x="5254668" y="622072"/>
            <a:ext cx="37561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Calibri Light" panose="020F0302020204030204" pitchFamily="34" charset="0"/>
              </a:rPr>
              <a:t>FUNDING </a:t>
            </a:r>
            <a:r>
              <a:rPr lang="en-GB" sz="1600" dirty="0" smtClean="0">
                <a:latin typeface="Calibri Light" panose="020F0302020204030204" pitchFamily="34" charset="0"/>
              </a:rPr>
              <a:t>PROGRESS – 26 Sept.17</a:t>
            </a:r>
            <a:endParaRPr lang="en-US" sz="1600" dirty="0">
              <a:latin typeface="Calibri Light" panose="020F030202020403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380754"/>
              </p:ext>
            </p:extLst>
          </p:nvPr>
        </p:nvGraphicFramePr>
        <p:xfrm>
          <a:off x="49094" y="1417052"/>
          <a:ext cx="4992462" cy="126467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912530"/>
                <a:gridCol w="851609"/>
                <a:gridCol w="1028164"/>
                <a:gridCol w="1017777"/>
                <a:gridCol w="1182382"/>
              </a:tblGrid>
              <a:tr h="8359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Cluster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# Projects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Percentage of Red Projects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Percentage of Yellow Projects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Percentage of Green Projects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4287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Shelter NFI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22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15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13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483136"/>
              </p:ext>
            </p:extLst>
          </p:nvPr>
        </p:nvGraphicFramePr>
        <p:xfrm>
          <a:off x="114062" y="676296"/>
          <a:ext cx="4858614" cy="670560"/>
        </p:xfrm>
        <a:graphic>
          <a:graphicData uri="http://schemas.openxmlformats.org/drawingml/2006/table">
            <a:tbl>
              <a:tblPr firstRow="1" firstCol="1" bandRow="1"/>
              <a:tblGrid>
                <a:gridCol w="940628"/>
                <a:gridCol w="658828"/>
                <a:gridCol w="847343"/>
                <a:gridCol w="750170"/>
                <a:gridCol w="800699"/>
                <a:gridCol w="860946"/>
              </a:tblGrid>
              <a:tr h="2955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Closed or never started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6505" marR="665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6505" marR="665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At risk of closure or reduction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6505" marR="665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6505" marR="665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Project received 90-100% funding</a:t>
                      </a:r>
                      <a:r>
                        <a:rPr lang="en-GB" sz="11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6505" marR="665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6505" marR="665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305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06875"/>
            <a:ext cx="9143999" cy="415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342900" indent="-342900" algn="l">
              <a:buFont typeface="+mj-lt"/>
              <a:buAutoNum type="arabicPeriod" startAt="2"/>
            </a:pPr>
            <a:r>
              <a:rPr lang="en-GB" sz="1800" b="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Information Management Update – Achievements Jan. – Aug. 2017</a:t>
            </a:r>
            <a:endParaRPr lang="en-GB" sz="1800" dirty="0">
              <a:solidFill>
                <a:schemeClr val="tx1"/>
              </a:solidFill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2815" y="642378"/>
            <a:ext cx="887680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Calibri Light" panose="020F0302020204030204" pitchFamily="34" charset="0"/>
              </a:rPr>
              <a:t>Out of the overall target of 2.3 million, </a:t>
            </a:r>
            <a:r>
              <a:rPr lang="en-US" sz="1600" dirty="0">
                <a:solidFill>
                  <a:srgbClr val="0070C0"/>
                </a:solidFill>
                <a:latin typeface="Calibri Light" panose="020F0302020204030204" pitchFamily="34" charset="0"/>
              </a:rPr>
              <a:t>1,601,640</a:t>
            </a:r>
            <a:r>
              <a:rPr lang="en-US" sz="1600" dirty="0">
                <a:latin typeface="Calibri Light" panose="020F0302020204030204" pitchFamily="34" charset="0"/>
              </a:rPr>
              <a:t> people have been assisted with non-food items kits; </a:t>
            </a:r>
            <a:r>
              <a:rPr lang="en-US" sz="1600" dirty="0">
                <a:solidFill>
                  <a:srgbClr val="0070C0"/>
                </a:solidFill>
                <a:latin typeface="Calibri Light" panose="020F0302020204030204" pitchFamily="34" charset="0"/>
              </a:rPr>
              <a:t>678,402</a:t>
            </a:r>
            <a:r>
              <a:rPr lang="en-US" sz="1600" dirty="0">
                <a:latin typeface="Calibri Light" panose="020F0302020204030204" pitchFamily="34" charset="0"/>
              </a:rPr>
              <a:t> of which have also benefited from shelter interventions. The coverage for non-food items kits stands at </a:t>
            </a:r>
            <a:r>
              <a:rPr lang="en-US" sz="1600" u="sng" dirty="0">
                <a:solidFill>
                  <a:srgbClr val="0070C0"/>
                </a:solidFill>
                <a:latin typeface="Calibri Light" panose="020F0302020204030204" pitchFamily="34" charset="0"/>
              </a:rPr>
              <a:t>69%</a:t>
            </a:r>
            <a:r>
              <a:rPr lang="en-US" sz="1600" u="sng" dirty="0">
                <a:latin typeface="Calibri Light" panose="020F0302020204030204" pitchFamily="34" charset="0"/>
              </a:rPr>
              <a:t> of the cluster target</a:t>
            </a:r>
            <a:r>
              <a:rPr lang="en-US" sz="1600" dirty="0">
                <a:latin typeface="Calibri Light" panose="020F0302020204030204" pitchFamily="34" charset="0"/>
              </a:rPr>
              <a:t>; and the coverage for shelter stands at </a:t>
            </a:r>
            <a:r>
              <a:rPr lang="en-US" sz="1600" u="sng" dirty="0">
                <a:solidFill>
                  <a:srgbClr val="0070C0"/>
                </a:solidFill>
                <a:latin typeface="Calibri Light" panose="020F0302020204030204" pitchFamily="34" charset="0"/>
              </a:rPr>
              <a:t>29%</a:t>
            </a:r>
            <a:r>
              <a:rPr lang="en-US" sz="1600" u="sng" dirty="0">
                <a:latin typeface="Calibri Light" panose="020F0302020204030204" pitchFamily="34" charset="0"/>
              </a:rPr>
              <a:t> of cluster target</a:t>
            </a:r>
            <a:r>
              <a:rPr lang="en-US" sz="1600" dirty="0">
                <a:latin typeface="Calibri Light" panose="020F0302020204030204" pitchFamily="34" charset="0"/>
              </a:rPr>
              <a:t>. </a:t>
            </a:r>
            <a:endParaRPr lang="en-US" sz="1600" dirty="0" smtClean="0">
              <a:latin typeface="Calibri Light" panose="020F0302020204030204" pitchFamily="34" charset="0"/>
            </a:endParaRPr>
          </a:p>
          <a:p>
            <a:pPr algn="just"/>
            <a:endParaRPr lang="en-US" sz="1600" dirty="0">
              <a:latin typeface="Calibri Light" panose="020F0302020204030204" pitchFamily="34" charset="0"/>
            </a:endParaRPr>
          </a:p>
          <a:p>
            <a:pPr algn="just"/>
            <a:r>
              <a:rPr lang="en-US" sz="1600" dirty="0" smtClean="0">
                <a:latin typeface="Calibri Light" panose="020F0302020204030204" pitchFamily="34" charset="0"/>
              </a:rPr>
              <a:t>From </a:t>
            </a:r>
            <a:r>
              <a:rPr lang="en-US" sz="1600" dirty="0">
                <a:latin typeface="Calibri Light" panose="020F0302020204030204" pitchFamily="34" charset="0"/>
              </a:rPr>
              <a:t>the total reached beneficiaries.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en-US" sz="1600" dirty="0">
                <a:latin typeface="Calibri Light" panose="020F0302020204030204" pitchFamily="34" charset="0"/>
              </a:rPr>
              <a:t>1,584,348 of vulnerable people were provided with safe and appropriate critical life-saving non-food items, 465,366 of which benefited from appropriate emergency shelter interventions in first line response</a:t>
            </a:r>
            <a:r>
              <a:rPr lang="en-US" sz="1600" dirty="0" smtClean="0">
                <a:latin typeface="Calibri Light" panose="020F0302020204030204" pitchFamily="34" charset="0"/>
              </a:rPr>
              <a:t>.</a:t>
            </a:r>
          </a:p>
          <a:p>
            <a:pPr marL="342900" lvl="0" indent="-342900" algn="just">
              <a:buFont typeface="+mj-lt"/>
              <a:buAutoNum type="arabicPeriod"/>
            </a:pPr>
            <a:endParaRPr lang="en-US" sz="1600" dirty="0">
              <a:latin typeface="Calibri Light" panose="020F030202020403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1600" dirty="0">
                <a:latin typeface="Calibri Light" panose="020F0302020204030204" pitchFamily="34" charset="0"/>
              </a:rPr>
              <a:t>In second line response, 203,982 people were assisted with shelter upgrade and basic repair interventions including 17,292 people with critical life-saving non-food items replenishment</a:t>
            </a:r>
            <a:r>
              <a:rPr lang="en-US" sz="1600" dirty="0" smtClean="0">
                <a:latin typeface="Calibri Light" panose="020F0302020204030204" pitchFamily="34" charset="0"/>
              </a:rPr>
              <a:t>.</a:t>
            </a:r>
          </a:p>
          <a:p>
            <a:pPr marL="342900" lvl="0" indent="-342900" algn="just">
              <a:buFont typeface="+mj-lt"/>
              <a:buAutoNum type="arabicPeriod"/>
            </a:pPr>
            <a:endParaRPr lang="en-US" sz="1600" dirty="0">
              <a:latin typeface="Calibri Light" panose="020F030202020403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1600" dirty="0">
                <a:latin typeface="Calibri Light" panose="020F0302020204030204" pitchFamily="34" charset="0"/>
              </a:rPr>
              <a:t>9,054 people were assisted in full cluster response which consist of expand safe, dignified shelter and housing options in accordance with the cluster agreed standards</a:t>
            </a:r>
            <a:r>
              <a:rPr lang="en-US" sz="1600" dirty="0" smtClean="0">
                <a:latin typeface="Calibri Light" panose="020F0302020204030204" pitchFamily="34" charset="0"/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endParaRPr lang="en-US" sz="1600" dirty="0">
              <a:latin typeface="Calibri Light" panose="020F0302020204030204" pitchFamily="34" charset="0"/>
            </a:endParaRPr>
          </a:p>
          <a:p>
            <a:pPr algn="just"/>
            <a:r>
              <a:rPr lang="en-US" sz="1600" dirty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en-US" sz="16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      However </a:t>
            </a:r>
            <a:r>
              <a:rPr lang="en-US" sz="1600" dirty="0">
                <a:solidFill>
                  <a:srgbClr val="C00000"/>
                </a:solidFill>
                <a:latin typeface="Calibri Light" panose="020F0302020204030204" pitchFamily="34" charset="0"/>
              </a:rPr>
              <a:t>major gaps to be considered remain at governorate level</a:t>
            </a:r>
          </a:p>
        </p:txBody>
      </p:sp>
    </p:spTree>
    <p:extLst>
      <p:ext uri="{BB962C8B-B14F-4D97-AF65-F5344CB8AC3E}">
        <p14:creationId xmlns:p14="http://schemas.microsoft.com/office/powerpoint/2010/main" val="144423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95000"/>
            <a:ext cx="9143999" cy="415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342900" indent="-342900" algn="l">
              <a:buFont typeface="+mj-lt"/>
              <a:buAutoNum type="arabicPeriod" startAt="2"/>
            </a:pPr>
            <a:r>
              <a:rPr lang="en-GB" sz="1800" b="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Information Management Update – Achievements Jan. – Aug. 2017</a:t>
            </a:r>
            <a:endParaRPr lang="en-GB" sz="1800" dirty="0">
              <a:solidFill>
                <a:schemeClr val="tx1"/>
              </a:solidFill>
              <a:latin typeface="Calibri Light" panose="020F03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3532105"/>
              </p:ext>
            </p:extLst>
          </p:nvPr>
        </p:nvGraphicFramePr>
        <p:xfrm>
          <a:off x="166255" y="629392"/>
          <a:ext cx="8804880" cy="4362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7089569" y="108352"/>
            <a:ext cx="20544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70C0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Operational Partners (reporting):   36</a:t>
            </a:r>
          </a:p>
        </p:txBody>
      </p:sp>
    </p:spTree>
    <p:extLst>
      <p:ext uri="{BB962C8B-B14F-4D97-AF65-F5344CB8AC3E}">
        <p14:creationId xmlns:p14="http://schemas.microsoft.com/office/powerpoint/2010/main" val="9557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83125"/>
            <a:ext cx="9143999" cy="415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342900" indent="-342900" algn="l">
              <a:buFont typeface="+mj-lt"/>
              <a:buAutoNum type="arabicPeriod" startAt="2"/>
            </a:pPr>
            <a:r>
              <a:rPr lang="en-GB" sz="1800" b="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Information Management Update – 2018 HNO Process – S-NFI Severity Map</a:t>
            </a:r>
            <a:endParaRPr lang="en-GB" sz="1800" dirty="0">
              <a:solidFill>
                <a:schemeClr val="tx1"/>
              </a:solidFill>
              <a:latin typeface="Calibri Light" panose="020F030202020403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47512" y="701972"/>
            <a:ext cx="4048771" cy="3845205"/>
            <a:chOff x="0" y="0"/>
            <a:chExt cx="3989917" cy="384520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989917" cy="3845205"/>
            </a:xfrm>
            <a:prstGeom prst="rect">
              <a:avLst/>
            </a:prstGeom>
          </p:spPr>
        </p:pic>
        <p:sp>
          <p:nvSpPr>
            <p:cNvPr id="9" name="TextBox 2"/>
            <p:cNvSpPr txBox="1"/>
            <p:nvPr/>
          </p:nvSpPr>
          <p:spPr>
            <a:xfrm>
              <a:off x="1523989" y="95240"/>
              <a:ext cx="2411229" cy="274750"/>
            </a:xfrm>
            <a:prstGeom prst="rect">
              <a:avLst/>
            </a:prstGeom>
            <a:solidFill>
              <a:schemeClr val="lt1"/>
            </a:solidFill>
            <a:ln w="9525" cmpd="sng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2018</a:t>
              </a:r>
              <a:r>
                <a:rPr lang="en-US" sz="1100" dirty="0">
                  <a:latin typeface="Calibri Light" panose="020F0302020204030204" pitchFamily="34" charset="0"/>
                </a:rPr>
                <a:t>_Shelter and NFI Severity Map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4491283" y="1204246"/>
            <a:ext cx="44484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The Severity Map and related data &amp; indicators  were presented to the Cluster SAG on 14 Sept.17 for review and approval.</a:t>
            </a:r>
          </a:p>
          <a:p>
            <a:pPr algn="just"/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  <a:p>
            <a:pPr algn="just"/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On 24Sept.17 SAG approved Severity Map was shared with OCHA.</a:t>
            </a:r>
          </a:p>
          <a:p>
            <a:pPr algn="just"/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  <a:p>
            <a:pPr algn="just"/>
            <a:r>
              <a:rPr lang="en-GB" sz="16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Clusters are waiting for the Humanitarian Profile to populate their 2018_Cluster PIN.  </a:t>
            </a:r>
            <a:endParaRPr lang="en-GB" sz="1600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91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8</a:t>
            </a:fld>
            <a:endParaRPr lang="en-GB" dirty="0">
              <a:latin typeface="Calibri"/>
            </a:endParaRP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8666935"/>
              </p:ext>
            </p:extLst>
          </p:nvPr>
        </p:nvGraphicFramePr>
        <p:xfrm>
          <a:off x="96645" y="593771"/>
          <a:ext cx="8973014" cy="4027769"/>
        </p:xfrm>
        <a:graphic>
          <a:graphicData uri="http://schemas.openxmlformats.org/drawingml/2006/table">
            <a:tbl>
              <a:tblPr/>
              <a:tblGrid>
                <a:gridCol w="775446"/>
                <a:gridCol w="443111"/>
                <a:gridCol w="673899"/>
                <a:gridCol w="876994"/>
                <a:gridCol w="876994"/>
                <a:gridCol w="876994"/>
                <a:gridCol w="710825"/>
                <a:gridCol w="452342"/>
                <a:gridCol w="415417"/>
                <a:gridCol w="581584"/>
                <a:gridCol w="636973"/>
                <a:gridCol w="840066"/>
                <a:gridCol w="452342"/>
                <a:gridCol w="360027"/>
              </a:tblGrid>
              <a:tr h="221927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Site name</a:t>
                      </a:r>
                    </a:p>
                  </a:txBody>
                  <a:tcPr marL="1989" marR="1989" marT="19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capacity</a:t>
                      </a:r>
                    </a:p>
                  </a:txBody>
                  <a:tcPr marL="1989" marR="1989" marT="19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Tents needed</a:t>
                      </a:r>
                    </a:p>
                  </a:txBody>
                  <a:tcPr marL="1989" marR="1989" marT="19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Covered by</a:t>
                      </a:r>
                    </a:p>
                  </a:txBody>
                  <a:tcPr marL="1989" marR="1989" marT="19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Available</a:t>
                      </a:r>
                    </a:p>
                  </a:txBody>
                  <a:tcPr marL="1989" marR="1989" marT="19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Gap</a:t>
                      </a:r>
                    </a:p>
                  </a:txBody>
                  <a:tcPr marL="1989" marR="1989" marT="19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Tent witnerization needed</a:t>
                      </a:r>
                    </a:p>
                  </a:txBody>
                  <a:tcPr marL="1989" marR="1989" marT="19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Available</a:t>
                      </a:r>
                    </a:p>
                  </a:txBody>
                  <a:tcPr marL="1989" marR="1989" marT="19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Gap</a:t>
                      </a:r>
                    </a:p>
                  </a:txBody>
                  <a:tcPr marL="1989" marR="1989" marT="19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Covered by </a:t>
                      </a:r>
                    </a:p>
                  </a:txBody>
                  <a:tcPr marL="1989" marR="1989" marT="19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NFI needed</a:t>
                      </a:r>
                    </a:p>
                  </a:txBody>
                  <a:tcPr marL="1989" marR="1989" marT="19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Covered by</a:t>
                      </a:r>
                    </a:p>
                  </a:txBody>
                  <a:tcPr marL="1989" marR="1989" marT="19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Available</a:t>
                      </a:r>
                    </a:p>
                  </a:txBody>
                  <a:tcPr marL="1989" marR="1989" marT="19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Gap</a:t>
                      </a:r>
                    </a:p>
                  </a:txBody>
                  <a:tcPr marL="1989" marR="1989" marT="198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7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Laylan</a:t>
                      </a:r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3</a:t>
                      </a:r>
                    </a:p>
                  </a:txBody>
                  <a:tcPr marL="1989" marR="1989" marT="1989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1,541</a:t>
                      </a:r>
                    </a:p>
                  </a:txBody>
                  <a:tcPr marL="1989" marR="1989" marT="1989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N/A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UNHCR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1,541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1541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1541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UNHCR 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800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IOM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800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7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Karamah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1989" marR="1989" marT="1989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1345</a:t>
                      </a:r>
                    </a:p>
                  </a:txBody>
                  <a:tcPr marL="1989" marR="1989" marT="1989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N/A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MODM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720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720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720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MODM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720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RRIP(UNHCR Implementing partner)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720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7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Al-</a:t>
                      </a:r>
                      <a:r>
                        <a:rPr lang="en-US" sz="7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Hardania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1989" marR="1989" marT="1989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85</a:t>
                      </a:r>
                    </a:p>
                  </a:txBody>
                  <a:tcPr marL="1989" marR="1989" marT="1989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N/A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IOM/MODM type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85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85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85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IOM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85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IOM/MODM in the past what NOW?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85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47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Tikrit Olympic Stadium</a:t>
                      </a:r>
                    </a:p>
                  </a:txBody>
                  <a:tcPr marL="1989" marR="1989" marT="1989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1000</a:t>
                      </a:r>
                    </a:p>
                  </a:txBody>
                  <a:tcPr marL="1989" marR="1989" marT="1989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N/A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RRIP( UNHCR IP)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1000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1000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1000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UNHCR 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1000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RRIP (UNHCR Implementing partner)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1,000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7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Basateen Al Sheuokh</a:t>
                      </a:r>
                    </a:p>
                  </a:txBody>
                  <a:tcPr marL="1989" marR="1989" marT="1989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1000</a:t>
                      </a:r>
                    </a:p>
                  </a:txBody>
                  <a:tcPr marL="1989" marR="1989" marT="1989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27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MODM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1000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1000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1000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MODM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1000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IOM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1000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647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Basateen Al Sheuokh</a:t>
                      </a:r>
                    </a:p>
                  </a:txBody>
                  <a:tcPr marL="1989" marR="1989" marT="1989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1000</a:t>
                      </a:r>
                    </a:p>
                  </a:txBody>
                  <a:tcPr marL="1989" marR="1989" marT="1989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1000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IOM 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1000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1000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1000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1000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ACTED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1000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647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Al-Alam 3/4</a:t>
                      </a:r>
                    </a:p>
                  </a:txBody>
                  <a:tcPr marL="1989" marR="1989" marT="1989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3200</a:t>
                      </a:r>
                    </a:p>
                  </a:txBody>
                  <a:tcPr marL="1989" marR="1989" marT="1989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N/A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MODM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3200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3200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3200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MODM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3200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RRIP (UNHCR Implementing partner)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3,200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7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Samra</a:t>
                      </a:r>
                    </a:p>
                  </a:txBody>
                  <a:tcPr marL="1989" marR="1989" marT="1989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3200</a:t>
                      </a:r>
                    </a:p>
                  </a:txBody>
                  <a:tcPr marL="1989" marR="1989" marT="1989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N/A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MODM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3200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3200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3200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MODM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3200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3200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647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Salamyia 3</a:t>
                      </a:r>
                    </a:p>
                  </a:txBody>
                  <a:tcPr marL="1989" marR="1989" marT="1989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1000</a:t>
                      </a:r>
                    </a:p>
                  </a:txBody>
                  <a:tcPr marL="1989" marR="1989" marT="1989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1000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UNHCR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1000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1000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1000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UNHCR 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1000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ACTED (UNHCR implementing partner)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1000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7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Al-Alam 5</a:t>
                      </a:r>
                    </a:p>
                  </a:txBody>
                  <a:tcPr marL="1989" marR="1989" marT="1989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</a:rPr>
                        <a:t>500</a:t>
                      </a:r>
                    </a:p>
                  </a:txBody>
                  <a:tcPr marL="1989" marR="1989" marT="1989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500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  <a:r>
                        <a:rPr lang="en-US" sz="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MODM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500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500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500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MODM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500</a:t>
                      </a:r>
                    </a:p>
                  </a:txBody>
                  <a:tcPr marL="1989" marR="1989" marT="198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500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581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                      11,746 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                        1,500 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               13,246 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  13,246 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           12,505 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   11,285 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   1,220 </a:t>
                      </a:r>
                    </a:p>
                  </a:txBody>
                  <a:tcPr marL="1989" marR="1989" marT="19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0" y="83125"/>
            <a:ext cx="9143999" cy="415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342900" indent="-342900" algn="l">
              <a:buFont typeface="+mj-lt"/>
              <a:buAutoNum type="arabicPeriod" startAt="3"/>
            </a:pPr>
            <a:r>
              <a:rPr lang="en-US" sz="1800" b="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Hawiija </a:t>
            </a:r>
            <a:r>
              <a:rPr lang="en-US" sz="1800" b="0" dirty="0">
                <a:solidFill>
                  <a:srgbClr val="0070C0"/>
                </a:solidFill>
                <a:latin typeface="Calibri Light" panose="020F0302020204030204" pitchFamily="34" charset="0"/>
              </a:rPr>
              <a:t>Response Updates – (Needs and Gaps</a:t>
            </a:r>
            <a:r>
              <a:rPr lang="en-US" sz="1800" b="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)</a:t>
            </a:r>
            <a:endParaRPr lang="en-GB" sz="1800" b="0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93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9</a:t>
            </a:fld>
            <a:endParaRPr lang="en-GB">
              <a:latin typeface="Calibri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54" y="427519"/>
            <a:ext cx="8882742" cy="419546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89209"/>
            <a:ext cx="9144000" cy="356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342900" indent="-342900" algn="l">
              <a:buFont typeface="+mj-lt"/>
              <a:buAutoNum type="arabicPeriod" startAt="4"/>
            </a:pPr>
            <a:r>
              <a:rPr lang="en-US" sz="1800" b="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Western </a:t>
            </a:r>
            <a:r>
              <a:rPr lang="en-US" sz="1800" b="0" dirty="0">
                <a:solidFill>
                  <a:srgbClr val="0070C0"/>
                </a:solidFill>
                <a:latin typeface="Calibri Light" panose="020F0302020204030204" pitchFamily="34" charset="0"/>
              </a:rPr>
              <a:t>Anbar Response Updates – (Needs and Gaps</a:t>
            </a:r>
            <a:r>
              <a:rPr lang="en-US" sz="1800" b="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)</a:t>
            </a:r>
            <a:endParaRPr lang="en-US" sz="1800" b="0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15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elter Cluster Red Theme">
  <a:themeElements>
    <a:clrScheme name="Shelter Cluster 3 Soft">
      <a:dk1>
        <a:sysClr val="windowText" lastClr="000000"/>
      </a:dk1>
      <a:lt1>
        <a:sysClr val="window" lastClr="FFFFFF"/>
      </a:lt1>
      <a:dk2>
        <a:srgbClr val="04314C"/>
      </a:dk2>
      <a:lt2>
        <a:srgbClr val="F6F6F6"/>
      </a:lt2>
      <a:accent1>
        <a:srgbClr val="365A70"/>
      </a:accent1>
      <a:accent2>
        <a:srgbClr val="FFC133"/>
      </a:accent2>
      <a:accent3>
        <a:srgbClr val="994345"/>
      </a:accent3>
      <a:accent4>
        <a:srgbClr val="84C559"/>
      </a:accent4>
      <a:accent5>
        <a:srgbClr val="FD3333"/>
      </a:accent5>
      <a:accent6>
        <a:srgbClr val="459FD5"/>
      </a:accent6>
      <a:hlink>
        <a:srgbClr val="994345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AD2A9EA0-4CE9-4A25-B809-D1F4F74731F1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145E2856-19BA-425F-803A-C89D2B7302BA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19824</TotalTime>
  <Words>959</Words>
  <Application>Microsoft Office PowerPoint</Application>
  <PresentationFormat>On-screen Show (16:9)</PresentationFormat>
  <Paragraphs>326</Paragraphs>
  <Slides>15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Shelter Cluster Red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Types of Winterization Kits</dc:title>
  <dc:creator>Bo Hurkmans</dc:creator>
  <cp:lastModifiedBy>TIA Michel</cp:lastModifiedBy>
  <cp:revision>2189</cp:revision>
  <cp:lastPrinted>2017-08-21T07:06:08Z</cp:lastPrinted>
  <dcterms:created xsi:type="dcterms:W3CDTF">2014-10-08T08:24:30Z</dcterms:created>
  <dcterms:modified xsi:type="dcterms:W3CDTF">2017-09-27T13:12:51Z</dcterms:modified>
</cp:coreProperties>
</file>